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80" r:id="rId4"/>
    <p:sldId id="273" r:id="rId5"/>
    <p:sldId id="275" r:id="rId6"/>
    <p:sldId id="276" r:id="rId7"/>
    <p:sldId id="278" r:id="rId8"/>
    <p:sldId id="272" r:id="rId9"/>
    <p:sldId id="257" r:id="rId10"/>
    <p:sldId id="260" r:id="rId11"/>
    <p:sldId id="296" r:id="rId12"/>
    <p:sldId id="281" r:id="rId13"/>
    <p:sldId id="284" r:id="rId14"/>
    <p:sldId id="287" r:id="rId15"/>
    <p:sldId id="288" r:id="rId16"/>
    <p:sldId id="289" r:id="rId17"/>
    <p:sldId id="282" r:id="rId18"/>
    <p:sldId id="259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Stredný štýl 3 - zvýrazneni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redný štýl 3 - zvýrazneni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redný štýl 3 - zvýrazneni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redný štýl 3 - zvýrazneni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Tmavý štýl 1 - zvýrazneni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štýl 1 - zvýrazneni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Tmavý štý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mavý štýl 1 - zvýrazneni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Tmavý štýl 2 - zvýraznenie 5/zvýrazneni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Tmavý štýl 2 - zvýraznenie 3/zvýrazneni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štýl 2 - zvýraznenie 1/zvýrazneni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>
        <p:scale>
          <a:sx n="110" d="100"/>
          <a:sy n="110" d="100"/>
        </p:scale>
        <p:origin x="-9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BC2D-BACF-4A92-BD5C-FD01A65AB511}" type="datetimeFigureOut">
              <a:rPr lang="sk-SK" smtClean="0"/>
              <a:t>28. 11. 2017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1C776-9C2A-4095-A89E-9E718AA7C9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971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C776-9C2A-4095-A89E-9E718AA7C98E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462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C776-9C2A-4095-A89E-9E718AA7C98E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586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C776-9C2A-4095-A89E-9E718AA7C98E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481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C776-9C2A-4095-A89E-9E718AA7C98E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27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7695-3A02-495D-AF6A-05EB931BFD58}" type="datetime1">
              <a:rPr lang="sk-SK" smtClean="0"/>
              <a:t>28. 11. 2017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55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9616-CF8F-4F14-852D-53EBA17840A9}" type="datetime1">
              <a:rPr lang="sk-SK" smtClean="0"/>
              <a:t>28. 11. 2017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391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6F4A-F986-4F1C-B217-F60E91C5344B}" type="datetime1">
              <a:rPr lang="sk-SK" smtClean="0"/>
              <a:t>28. 11. 2017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336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B710-4243-41F7-8615-82994181B566}" type="datetime1">
              <a:rPr lang="sk-SK" smtClean="0"/>
              <a:t>28. 11. 2017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746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D79B-7CB9-432F-9764-661DF42EF67D}" type="datetime1">
              <a:rPr lang="sk-SK" smtClean="0"/>
              <a:t>28. 11. 2017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882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A794-A8C5-4375-9064-3377A653CDA4}" type="datetime1">
              <a:rPr lang="sk-SK" smtClean="0"/>
              <a:t>28. 11. 2017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910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187-18C6-4A4F-A3D5-86981455DB34}" type="datetime1">
              <a:rPr lang="sk-SK" smtClean="0"/>
              <a:t>28. 11. 2017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69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B4E0-AE2C-4FA9-BD4F-7827816E3859}" type="datetime1">
              <a:rPr lang="sk-SK" smtClean="0"/>
              <a:t>28. 11. 2017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969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5ABE-CD24-4A44-9B3D-EEB909A60010}" type="datetime1">
              <a:rPr lang="sk-SK" smtClean="0"/>
              <a:t>28. 11. 2017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633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1821-38F0-4DFC-B3EA-3FCDD50AA254}" type="datetime1">
              <a:rPr lang="sk-SK" smtClean="0"/>
              <a:t>28. 11. 2017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58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F2B8-CD48-495A-B0E5-476F807B2DE8}" type="datetime1">
              <a:rPr lang="sk-SK" smtClean="0"/>
              <a:t>28. 11. 2017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35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03C3-0F7B-4516-A1DA-E34AF64ACA6D}" type="datetime1">
              <a:rPr lang="sk-SK" smtClean="0"/>
              <a:t>28. 11. 2017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0F6C-7674-4988-8862-01968D0999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649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852936"/>
            <a:ext cx="8161333" cy="1728192"/>
          </a:xfrm>
        </p:spPr>
        <p:txBody>
          <a:bodyPr>
            <a:normAutofit/>
          </a:bodyPr>
          <a:lstStyle/>
          <a:p>
            <a:r>
              <a:rPr lang="sk-SK" dirty="0" smtClean="0"/>
              <a:t>Štúdium </a:t>
            </a:r>
            <a:r>
              <a:rPr lang="sk-SK" dirty="0" err="1" smtClean="0"/>
              <a:t>reologických</a:t>
            </a:r>
            <a:r>
              <a:rPr lang="sk-SK" dirty="0" smtClean="0"/>
              <a:t> vlastností</a:t>
            </a:r>
            <a:r>
              <a:rPr lang="en-US" dirty="0" smtClean="0"/>
              <a:t> </a:t>
            </a:r>
            <a:r>
              <a:rPr lang="en-US" dirty="0" err="1" smtClean="0"/>
              <a:t>priemyseln</a:t>
            </a:r>
            <a:r>
              <a:rPr lang="sk-SK" dirty="0" err="1" smtClean="0"/>
              <a:t>ých</a:t>
            </a:r>
            <a:r>
              <a:rPr lang="sk-SK" dirty="0" smtClean="0"/>
              <a:t> polymérnych zmesí</a:t>
            </a:r>
            <a:endParaRPr lang="sk-SK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1600" y="1628800"/>
            <a:ext cx="726489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4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683568" y="5157192"/>
            <a:ext cx="7920880" cy="141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2400" dirty="0"/>
              <a:t>Vedúci práce: </a:t>
            </a:r>
            <a:r>
              <a:rPr lang="sk-SK" sz="2400" b="1" dirty="0"/>
              <a:t>Mgr. Ondrej </a:t>
            </a:r>
            <a:r>
              <a:rPr lang="sk-SK" sz="2400" b="1" dirty="0" err="1"/>
              <a:t>Bošák</a:t>
            </a:r>
            <a:r>
              <a:rPr lang="sk-SK" sz="2400" b="1" dirty="0"/>
              <a:t>, </a:t>
            </a:r>
            <a:r>
              <a:rPr lang="sk-SK" sz="2400" b="1" dirty="0" smtClean="0"/>
              <a:t>PhD.</a:t>
            </a:r>
            <a:endParaRPr lang="en-US" sz="2400" b="1" dirty="0" smtClean="0"/>
          </a:p>
          <a:p>
            <a:pPr algn="l"/>
            <a:r>
              <a:rPr lang="en-US" sz="2400" dirty="0" err="1" smtClean="0"/>
              <a:t>Konzultant</a:t>
            </a:r>
            <a:r>
              <a:rPr lang="en-US" sz="2400" dirty="0" smtClean="0"/>
              <a:t> </a:t>
            </a:r>
            <a:r>
              <a:rPr lang="en-US" sz="2400" dirty="0" err="1" smtClean="0"/>
              <a:t>zo</a:t>
            </a:r>
            <a:r>
              <a:rPr lang="en-US" sz="2400" dirty="0" smtClean="0"/>
              <a:t> </a:t>
            </a:r>
            <a:r>
              <a:rPr lang="en-US" sz="2400" dirty="0" err="1" smtClean="0"/>
              <a:t>spolo</a:t>
            </a:r>
            <a:r>
              <a:rPr lang="sk-SK" sz="2400" dirty="0" smtClean="0"/>
              <a:t>č</a:t>
            </a:r>
            <a:r>
              <a:rPr lang="en-US" sz="2400" dirty="0" err="1" smtClean="0"/>
              <a:t>nosti</a:t>
            </a:r>
            <a:r>
              <a:rPr lang="en-US" sz="2400" dirty="0" smtClean="0"/>
              <a:t> ZF Slovakia.: </a:t>
            </a:r>
            <a:r>
              <a:rPr lang="sk-SK" sz="2400" b="1" dirty="0"/>
              <a:t>Ing</a:t>
            </a:r>
            <a:r>
              <a:rPr lang="sk-SK" sz="2400" b="1" dirty="0" smtClean="0"/>
              <a:t>.</a:t>
            </a:r>
            <a:r>
              <a:rPr lang="en-US" sz="2400" b="1" dirty="0" smtClean="0"/>
              <a:t> </a:t>
            </a:r>
            <a:r>
              <a:rPr lang="sk-SK" sz="2400" b="1" dirty="0" smtClean="0"/>
              <a:t>Emil</a:t>
            </a:r>
            <a:r>
              <a:rPr lang="en-US" sz="2400" b="1" dirty="0" smtClean="0"/>
              <a:t> </a:t>
            </a:r>
            <a:r>
              <a:rPr lang="sk-SK" sz="2400" b="1" dirty="0" err="1" smtClean="0"/>
              <a:t>Seliga</a:t>
            </a:r>
            <a:r>
              <a:rPr lang="sk-SK" sz="2400" b="1" dirty="0" smtClean="0"/>
              <a:t>,</a:t>
            </a:r>
            <a:r>
              <a:rPr lang="en-US" sz="2400" b="1" dirty="0" smtClean="0"/>
              <a:t> </a:t>
            </a:r>
            <a:r>
              <a:rPr lang="sk-SK" sz="2400" b="1" dirty="0" smtClean="0"/>
              <a:t>PhD</a:t>
            </a:r>
            <a:r>
              <a:rPr lang="sk-SK" sz="2400" b="1" dirty="0"/>
              <a:t>.</a:t>
            </a:r>
            <a:endParaRPr lang="sk-SK" sz="2400" b="1" dirty="0" smtClean="0"/>
          </a:p>
          <a:p>
            <a:pPr algn="l"/>
            <a:r>
              <a:rPr lang="sk-SK" sz="2400" dirty="0" smtClean="0"/>
              <a:t>Autor: </a:t>
            </a:r>
            <a:r>
              <a:rPr lang="en-US" sz="2400" b="1" dirty="0" smtClean="0"/>
              <a:t>Milo</a:t>
            </a:r>
            <a:r>
              <a:rPr lang="sk-SK" sz="2400" b="1" dirty="0" smtClean="0"/>
              <a:t>š </a:t>
            </a:r>
            <a:r>
              <a:rPr lang="en-US" sz="2400" b="1" dirty="0" err="1" smtClean="0"/>
              <a:t>Gubrick</a:t>
            </a:r>
            <a:r>
              <a:rPr lang="sk-SK" sz="2400" b="1" dirty="0" smtClean="0"/>
              <a:t>ý</a:t>
            </a:r>
          </a:p>
          <a:p>
            <a:endParaRPr lang="sk-SK" sz="2400" b="1" dirty="0" smtClean="0"/>
          </a:p>
        </p:txBody>
      </p:sp>
      <p:pic>
        <p:nvPicPr>
          <p:cNvPr id="8" name="Picture 2" descr="C:\Users\maly milosko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92" y="260648"/>
            <a:ext cx="4092272" cy="119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ly milosko\Downloads\logo2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5881"/>
            <a:ext cx="5797276" cy="78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324" y="1338638"/>
            <a:ext cx="1368152" cy="13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3351" y="675176"/>
            <a:ext cx="4680520" cy="1008112"/>
          </a:xfrm>
        </p:spPr>
        <p:txBody>
          <a:bodyPr>
            <a:noAutofit/>
          </a:bodyPr>
          <a:lstStyle/>
          <a:p>
            <a:r>
              <a:rPr lang="sk-SK" sz="3200" dirty="0" err="1"/>
              <a:t>MonTech</a:t>
            </a:r>
            <a:r>
              <a:rPr lang="sk-SK" sz="3200" dirty="0"/>
              <a:t> D-MDR 3000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836712"/>
            <a:ext cx="3731363" cy="280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5" y="3646468"/>
            <a:ext cx="3731363" cy="280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10</a:t>
            </a:fld>
            <a:r>
              <a:rPr lang="sk-SK" dirty="0" smtClean="0"/>
              <a:t>/18</a:t>
            </a:r>
            <a:endParaRPr lang="sk-SK" dirty="0"/>
          </a:p>
        </p:txBody>
      </p:sp>
      <p:pic>
        <p:nvPicPr>
          <p:cNvPr id="9" name="Picture 2" descr="C:\Users\maly milosko\Downloads\logo2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2" y="260648"/>
            <a:ext cx="3044952" cy="4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508966" y="6487759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i="1" dirty="0"/>
              <a:t>Obr. </a:t>
            </a:r>
            <a:r>
              <a:rPr lang="sk-SK" sz="1600" i="1" dirty="0" err="1" smtClean="0"/>
              <a:t>Reometer</a:t>
            </a:r>
            <a:r>
              <a:rPr lang="sk-SK" sz="1600" i="1" dirty="0" smtClean="0"/>
              <a:t> D-MDR 3000</a:t>
            </a:r>
            <a:endParaRPr lang="sk-SK" sz="1600" i="1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932040" y="2060848"/>
            <a:ext cx="4032448" cy="3868196"/>
          </a:xfrm>
        </p:spPr>
        <p:txBody>
          <a:bodyPr>
            <a:normAutofit/>
          </a:bodyPr>
          <a:lstStyle/>
          <a:p>
            <a:pPr lvl="0"/>
            <a:r>
              <a:rPr lang="sk-SK" dirty="0" smtClean="0"/>
              <a:t>PM40</a:t>
            </a:r>
          </a:p>
          <a:p>
            <a:pPr lvl="0"/>
            <a:r>
              <a:rPr lang="sk-SK" dirty="0" smtClean="0"/>
              <a:t>izotermické meranie</a:t>
            </a:r>
          </a:p>
          <a:p>
            <a:pPr lvl="0"/>
            <a:r>
              <a:rPr lang="sk-SK" dirty="0" smtClean="0"/>
              <a:t>materiál namáhaný v </a:t>
            </a:r>
            <a:r>
              <a:rPr lang="sk-SK" dirty="0" err="1" smtClean="0"/>
              <a:t>skrute</a:t>
            </a:r>
            <a:endParaRPr lang="sk-SK" dirty="0" smtClean="0"/>
          </a:p>
          <a:p>
            <a:pPr lvl="0"/>
            <a:r>
              <a:rPr lang="sk-SK" dirty="0" smtClean="0"/>
              <a:t>uhol deformácie 0,5</a:t>
            </a:r>
            <a:r>
              <a:rPr lang="sk-SK" i="1" dirty="0" smtClean="0"/>
              <a:t>°</a:t>
            </a:r>
            <a:endParaRPr lang="sk-SK" dirty="0" smtClean="0"/>
          </a:p>
          <a:p>
            <a:pPr lvl="0"/>
            <a:r>
              <a:rPr lang="sk-SK" dirty="0" smtClean="0"/>
              <a:t>frekvencia 1,6 Hz</a:t>
            </a:r>
          </a:p>
        </p:txBody>
      </p:sp>
      <p:pic>
        <p:nvPicPr>
          <p:cNvPr id="10" name="Picture 2" descr="C:\Users\maly milosko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70755" cy="5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3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414524"/>
            <a:ext cx="8229600" cy="1143000"/>
          </a:xfrm>
        </p:spPr>
        <p:txBody>
          <a:bodyPr/>
          <a:lstStyle/>
          <a:p>
            <a:r>
              <a:rPr lang="sk-SK" dirty="0" smtClean="0"/>
              <a:t>Typická vulkanizačná krivka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11</a:t>
            </a:fld>
            <a:r>
              <a:rPr lang="sk-SK" dirty="0" smtClean="0"/>
              <a:t>/18</a:t>
            </a:r>
            <a:endParaRPr lang="sk-SK" dirty="0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579814" y="5965160"/>
            <a:ext cx="8229600" cy="536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k-SK" i="1" dirty="0" smtClean="0"/>
              <a:t>Graf časovej závislosti krútiaceho momentu pre teplotu 150°C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20388"/>
            <a:ext cx="5976664" cy="474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maly milosko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70755" cy="5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ly milosko\Downloads\logo2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2" y="260648"/>
            <a:ext cx="3044952" cy="4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67912"/>
            <a:ext cx="8229600" cy="1143000"/>
          </a:xfrm>
        </p:spPr>
        <p:txBody>
          <a:bodyPr/>
          <a:lstStyle/>
          <a:p>
            <a:r>
              <a:rPr lang="sk-SK" dirty="0" smtClean="0"/>
              <a:t>Vulkanizačná krivka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6021288"/>
            <a:ext cx="8229600" cy="8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500" i="1" dirty="0" smtClean="0"/>
              <a:t>Príklad </a:t>
            </a:r>
            <a:r>
              <a:rPr lang="sk-SK" sz="2500" i="1" dirty="0"/>
              <a:t>určenia charakteristických </a:t>
            </a:r>
            <a:r>
              <a:rPr lang="sk-SK" sz="2500" i="1" dirty="0" smtClean="0"/>
              <a:t>časovej </a:t>
            </a:r>
            <a:r>
              <a:rPr lang="sk-SK" sz="2500" i="1" dirty="0"/>
              <a:t>závislosti krútiaceho momentu pre teplotu 150°C</a:t>
            </a:r>
            <a:endParaRPr lang="sk-SK" sz="250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12</a:t>
            </a:fld>
            <a:r>
              <a:rPr lang="sk-SK" dirty="0" smtClean="0"/>
              <a:t>/18</a:t>
            </a:r>
            <a:endParaRPr lang="sk-SK" dirty="0"/>
          </a:p>
        </p:txBody>
      </p:sp>
      <p:pic>
        <p:nvPicPr>
          <p:cNvPr id="9" name="Picture 2" descr="C:\Users\maly milosko\Downloads\logo2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2" y="260648"/>
            <a:ext cx="3044952" cy="4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51" y="1271705"/>
            <a:ext cx="68770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maly milosko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70755" cy="5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0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13</a:t>
            </a:fld>
            <a:r>
              <a:rPr lang="sk-SK" dirty="0" smtClean="0"/>
              <a:t>/18</a:t>
            </a:r>
            <a:endParaRPr lang="sk-SK" dirty="0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717642"/>
              </p:ext>
            </p:extLst>
          </p:nvPr>
        </p:nvGraphicFramePr>
        <p:xfrm>
          <a:off x="539552" y="4509120"/>
          <a:ext cx="6696744" cy="22431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86026"/>
                <a:gridCol w="1086026"/>
                <a:gridCol w="1086026"/>
                <a:gridCol w="1086026"/>
                <a:gridCol w="1272520"/>
                <a:gridCol w="1080120"/>
              </a:tblGrid>
              <a:tr h="275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T[˚C]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t</a:t>
                      </a:r>
                      <a:r>
                        <a:rPr lang="sk-SK" sz="1400" baseline="-25000" dirty="0">
                          <a:effectLst/>
                        </a:rPr>
                        <a:t>i</a:t>
                      </a:r>
                      <a:r>
                        <a:rPr lang="sk-SK" sz="1400" dirty="0">
                          <a:effectLst/>
                        </a:rPr>
                        <a:t>[s]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S</a:t>
                      </a:r>
                      <a:r>
                        <a:rPr lang="sk-SK" sz="1400" baseline="-25000" dirty="0">
                          <a:effectLst/>
                        </a:rPr>
                        <a:t>i</a:t>
                      </a:r>
                      <a:r>
                        <a:rPr lang="sk-SK" sz="1400" dirty="0">
                          <a:effectLst/>
                        </a:rPr>
                        <a:t>' [10</a:t>
                      </a:r>
                      <a:r>
                        <a:rPr lang="sk-SK" sz="1400" baseline="30000" dirty="0">
                          <a:effectLst/>
                        </a:rPr>
                        <a:t>-1</a:t>
                      </a:r>
                      <a:r>
                        <a:rPr lang="sk-SK" sz="1400" dirty="0">
                          <a:effectLst/>
                        </a:rPr>
                        <a:t>N.m]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err="1">
                          <a:effectLst/>
                        </a:rPr>
                        <a:t>t</a:t>
                      </a:r>
                      <a:r>
                        <a:rPr lang="sk-SK" sz="1400" baseline="-25000" dirty="0" err="1">
                          <a:effectLst/>
                        </a:rPr>
                        <a:t>max</a:t>
                      </a:r>
                      <a:r>
                        <a:rPr lang="sk-SK" sz="1400" dirty="0">
                          <a:effectLst/>
                        </a:rPr>
                        <a:t>[s]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err="1">
                          <a:effectLst/>
                        </a:rPr>
                        <a:t>S'</a:t>
                      </a:r>
                      <a:r>
                        <a:rPr lang="sk-SK" sz="1400" baseline="-25000" dirty="0" err="1">
                          <a:effectLst/>
                        </a:rPr>
                        <a:t>max</a:t>
                      </a:r>
                      <a:r>
                        <a:rPr lang="sk-SK" sz="1400" dirty="0">
                          <a:effectLst/>
                        </a:rPr>
                        <a:t> [10</a:t>
                      </a:r>
                      <a:r>
                        <a:rPr lang="sk-SK" sz="1400" baseline="30000" dirty="0">
                          <a:effectLst/>
                        </a:rPr>
                        <a:t>-1</a:t>
                      </a:r>
                      <a:r>
                        <a:rPr lang="sk-SK" sz="1400" dirty="0">
                          <a:effectLst/>
                        </a:rPr>
                        <a:t>N.m]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t</a:t>
                      </a:r>
                      <a:r>
                        <a:rPr lang="sk-SK" sz="1400" baseline="-25000" dirty="0">
                          <a:effectLst/>
                        </a:rPr>
                        <a:t>90</a:t>
                      </a:r>
                      <a:r>
                        <a:rPr lang="sk-SK" sz="1400" dirty="0">
                          <a:effectLst/>
                        </a:rPr>
                        <a:t>[s]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80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100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110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150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>
                          <a:effectLst/>
                        </a:rPr>
                        <a:t>158,5</a:t>
                      </a:r>
                      <a:endParaRPr lang="sk-SK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1,29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7187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179,71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2312,05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160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>
                          <a:effectLst/>
                        </a:rPr>
                        <a:t>156,1</a:t>
                      </a:r>
                      <a:endParaRPr lang="sk-SK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1,22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2485,2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165,27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1210,4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180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>
                          <a:effectLst/>
                        </a:rPr>
                        <a:t>154,9</a:t>
                      </a:r>
                      <a:endParaRPr lang="sk-SK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1,28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879,15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126,93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444,25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190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>
                          <a:effectLst/>
                        </a:rPr>
                        <a:t>153,7</a:t>
                      </a:r>
                      <a:endParaRPr lang="sk-SK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1,4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1010,35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84,7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523,9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200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>
                          <a:effectLst/>
                        </a:rPr>
                        <a:t>141,1</a:t>
                      </a:r>
                      <a:endParaRPr lang="sk-SK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1,64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724,6</a:t>
                      </a:r>
                      <a:endParaRPr lang="sk-S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60,58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422,65</a:t>
                      </a:r>
                      <a:endParaRPr lang="sk-S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Zástupný symbol obsahu 2"/>
          <p:cNvSpPr txBox="1">
            <a:spLocks/>
          </p:cNvSpPr>
          <p:nvPr/>
        </p:nvSpPr>
        <p:spPr>
          <a:xfrm>
            <a:off x="5254352" y="3516081"/>
            <a:ext cx="4009923" cy="913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200" i="1" dirty="0" smtClean="0"/>
              <a:t>Graf č.</a:t>
            </a:r>
            <a:r>
              <a:rPr lang="en-US" sz="1200" i="1" dirty="0"/>
              <a:t>2</a:t>
            </a:r>
            <a:r>
              <a:rPr lang="sk-SK" sz="1200" i="1" dirty="0" smtClean="0"/>
              <a:t> </a:t>
            </a:r>
            <a:r>
              <a:rPr lang="sk-SK" sz="1200" i="1" dirty="0"/>
              <a:t>Výsledné časové závislosti krútiacich momentov pre </a:t>
            </a:r>
            <a:r>
              <a:rPr lang="sk-SK" sz="1200" i="1" dirty="0" smtClean="0"/>
              <a:t>jednotlivé teploty</a:t>
            </a:r>
            <a:r>
              <a:rPr lang="en-US" sz="1200" i="1" dirty="0" smtClean="0"/>
              <a:t> </a:t>
            </a:r>
            <a:r>
              <a:rPr lang="sk-SK" sz="1200" i="1" dirty="0" smtClean="0"/>
              <a:t>po </a:t>
            </a:r>
            <a:r>
              <a:rPr lang="en-US" sz="1200" i="1" dirty="0" smtClean="0"/>
              <a:t>15</a:t>
            </a:r>
            <a:r>
              <a:rPr lang="sk-SK" sz="1200" i="1" dirty="0" smtClean="0"/>
              <a:t>hod </a:t>
            </a:r>
            <a:r>
              <a:rPr lang="sk-SK" sz="1200" i="1" dirty="0"/>
              <a:t>merania v izotermických podmienkach ohrevu, na každej teplote meraná vždy nová vzorka</a:t>
            </a:r>
            <a:endParaRPr lang="sk-SK" sz="1200" dirty="0"/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523549" y="3699295"/>
            <a:ext cx="4996124" cy="73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200" i="1" dirty="0" smtClean="0"/>
              <a:t>Graf č.</a:t>
            </a:r>
            <a:r>
              <a:rPr lang="en-US" sz="1200" i="1" dirty="0" smtClean="0"/>
              <a:t>1</a:t>
            </a:r>
            <a:r>
              <a:rPr lang="sk-SK" sz="1200" i="1" dirty="0" smtClean="0"/>
              <a:t> </a:t>
            </a:r>
            <a:r>
              <a:rPr lang="sk-SK" sz="1200" i="1" dirty="0"/>
              <a:t>Detailné zobrazenie časových závislosti krútiacich momentov pre </a:t>
            </a:r>
            <a:r>
              <a:rPr lang="sk-SK" sz="1200" i="1" dirty="0" smtClean="0"/>
              <a:t>jednotlivé teploty po </a:t>
            </a:r>
            <a:r>
              <a:rPr lang="en-US" sz="1200" i="1" dirty="0" smtClean="0"/>
              <a:t>3</a:t>
            </a:r>
            <a:r>
              <a:rPr lang="sk-SK" sz="1200" i="1" dirty="0" smtClean="0"/>
              <a:t>hod </a:t>
            </a:r>
            <a:r>
              <a:rPr lang="sk-SK" sz="1200" i="1" dirty="0"/>
              <a:t>merania v izotermických podmienkach ohrevu</a:t>
            </a:r>
            <a:endParaRPr lang="sk-SK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143" y="476672"/>
            <a:ext cx="3779308" cy="307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" b="1992"/>
          <a:stretch/>
        </p:blipFill>
        <p:spPr bwMode="auto">
          <a:xfrm>
            <a:off x="311595" y="213932"/>
            <a:ext cx="4891615" cy="353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obsahu 2"/>
          <p:cNvSpPr txBox="1">
            <a:spLocks/>
          </p:cNvSpPr>
          <p:nvPr/>
        </p:nvSpPr>
        <p:spPr>
          <a:xfrm>
            <a:off x="539552" y="4249232"/>
            <a:ext cx="5400600" cy="36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k-SK" sz="1200" i="1" dirty="0" smtClean="0"/>
              <a:t>Tab.: Namerané hodnoty pri izotermickom ohreve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301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14</a:t>
            </a:fld>
            <a:r>
              <a:rPr lang="sk-SK" dirty="0" smtClean="0"/>
              <a:t>/18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345205" y="5949280"/>
            <a:ext cx="8784976" cy="6307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i="1" dirty="0"/>
              <a:t>Graf </a:t>
            </a:r>
            <a:r>
              <a:rPr lang="sk-SK" i="1" dirty="0" smtClean="0"/>
              <a:t>teplotnej závislosti maximálneho krútiaceho </a:t>
            </a:r>
            <a:r>
              <a:rPr lang="sk-SK" i="1" dirty="0"/>
              <a:t>momentu pre </a:t>
            </a:r>
            <a:r>
              <a:rPr lang="sk-SK" i="1" dirty="0" smtClean="0"/>
              <a:t>interval 150 – </a:t>
            </a:r>
            <a:r>
              <a:rPr lang="sk-SK" i="1" dirty="0"/>
              <a:t>200 °C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5865"/>
            <a:ext cx="7560840" cy="557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7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15</a:t>
            </a:fld>
            <a:r>
              <a:rPr lang="sk-SK" dirty="0" smtClean="0"/>
              <a:t>/18</a:t>
            </a:r>
            <a:endParaRPr lang="sk-SK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1187624" y="6021288"/>
            <a:ext cx="7200800" cy="63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k-SK" sz="2200" i="1" dirty="0" smtClean="0"/>
              <a:t>Graf teplotnej závislosti t</a:t>
            </a:r>
            <a:r>
              <a:rPr lang="sk-SK" sz="1400" i="1" dirty="0" smtClean="0"/>
              <a:t>90</a:t>
            </a:r>
            <a:r>
              <a:rPr lang="sk-SK" sz="2200" i="1" dirty="0" smtClean="0"/>
              <a:t> pre interval </a:t>
            </a:r>
            <a:r>
              <a:rPr lang="en-US" sz="2200" i="1" dirty="0" smtClean="0"/>
              <a:t>150</a:t>
            </a:r>
            <a:r>
              <a:rPr lang="sk-SK" sz="2200" i="1" dirty="0" smtClean="0"/>
              <a:t> – 200 °C</a:t>
            </a:r>
            <a:endParaRPr lang="sk-SK" sz="2200" dirty="0" smtClean="0"/>
          </a:p>
          <a:p>
            <a:pPr marL="0" indent="0">
              <a:buFont typeface="Arial" pitchFamily="34" charset="0"/>
              <a:buNone/>
            </a:pPr>
            <a:endParaRPr lang="sk-SK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0" y="306358"/>
            <a:ext cx="7871554" cy="582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2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16</a:t>
            </a:fld>
            <a:r>
              <a:rPr lang="sk-SK" dirty="0" smtClean="0"/>
              <a:t>/18</a:t>
            </a:r>
            <a:endParaRPr lang="sk-SK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1594030" y="6093296"/>
            <a:ext cx="7200800" cy="63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k-SK" sz="2200" i="1" dirty="0" smtClean="0"/>
              <a:t>Graf teplotnej závislosti </a:t>
            </a:r>
            <a:r>
              <a:rPr lang="sk-SK" sz="2200" i="1" dirty="0" err="1" smtClean="0"/>
              <a:t>t</a:t>
            </a:r>
            <a:r>
              <a:rPr lang="sk-SK" sz="1400" i="1" dirty="0" err="1" smtClean="0"/>
              <a:t>max</a:t>
            </a:r>
            <a:r>
              <a:rPr lang="sk-SK" sz="2200" i="1" dirty="0" smtClean="0"/>
              <a:t> pre interval </a:t>
            </a:r>
            <a:r>
              <a:rPr lang="en-US" sz="2200" i="1" dirty="0" smtClean="0"/>
              <a:t>150</a:t>
            </a:r>
            <a:r>
              <a:rPr lang="sk-SK" sz="2200" i="1" dirty="0" smtClean="0"/>
              <a:t> – 200 °C</a:t>
            </a:r>
            <a:endParaRPr lang="sk-SK" sz="2200" dirty="0" smtClean="0"/>
          </a:p>
          <a:p>
            <a:pPr marL="0" indent="0">
              <a:buFont typeface="Arial" pitchFamily="34" charset="0"/>
              <a:buNone/>
            </a:pPr>
            <a:endParaRPr lang="sk-SK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9"/>
          <a:stretch/>
        </p:blipFill>
        <p:spPr bwMode="auto">
          <a:xfrm>
            <a:off x="522050" y="620688"/>
            <a:ext cx="7687532" cy="552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8507288" cy="4032448"/>
          </a:xfrm>
        </p:spPr>
        <p:txBody>
          <a:bodyPr>
            <a:normAutofit/>
          </a:bodyPr>
          <a:lstStyle/>
          <a:p>
            <a:r>
              <a:rPr lang="sk-SK" dirty="0" err="1" smtClean="0"/>
              <a:t>reologické</a:t>
            </a:r>
            <a:r>
              <a:rPr lang="sk-SK" dirty="0" smtClean="0"/>
              <a:t> merania v izotermických režimoch sú vhodné pre sledovanie kinetiky zmien v experimentálnom materiáli</a:t>
            </a:r>
          </a:p>
          <a:p>
            <a:r>
              <a:rPr lang="sk-SK" dirty="0" smtClean="0"/>
              <a:t>otestovali sme meranie </a:t>
            </a:r>
            <a:r>
              <a:rPr lang="sk-SK" dirty="0" err="1" smtClean="0"/>
              <a:t>reologických</a:t>
            </a:r>
            <a:r>
              <a:rPr lang="sk-SK" dirty="0" smtClean="0"/>
              <a:t> vlastností v teplotnom rozsahu 80 – 200 </a:t>
            </a:r>
            <a:r>
              <a:rPr lang="sk-SK" dirty="0"/>
              <a:t>°</a:t>
            </a:r>
            <a:r>
              <a:rPr lang="sk-SK" dirty="0" smtClean="0"/>
              <a:t>C</a:t>
            </a:r>
          </a:p>
          <a:p>
            <a:r>
              <a:rPr lang="sk-SK" dirty="0" smtClean="0"/>
              <a:t>s rastúcou teplotou merania klesala hodnota </a:t>
            </a:r>
            <a:r>
              <a:rPr lang="sk-SK" dirty="0" err="1" smtClean="0"/>
              <a:t>S'</a:t>
            </a:r>
            <a:r>
              <a:rPr lang="sk-SK" baseline="-25000" dirty="0" err="1" smtClean="0"/>
              <a:t>max</a:t>
            </a:r>
            <a:r>
              <a:rPr lang="sk-SK" baseline="-25000" dirty="0" smtClean="0"/>
              <a:t>, </a:t>
            </a:r>
            <a:r>
              <a:rPr lang="sk-SK" dirty="0" smtClean="0"/>
              <a:t>t</a:t>
            </a:r>
            <a:r>
              <a:rPr lang="sk-SK" baseline="-25000" dirty="0" smtClean="0"/>
              <a:t>90 </a:t>
            </a:r>
            <a:r>
              <a:rPr lang="sk-SK" dirty="0" smtClean="0"/>
              <a:t> a </a:t>
            </a:r>
            <a:r>
              <a:rPr lang="sk-SK" dirty="0" err="1"/>
              <a:t>t</a:t>
            </a:r>
            <a:r>
              <a:rPr lang="sk-SK" baseline="-25000" dirty="0" err="1"/>
              <a:t>max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17</a:t>
            </a:fld>
            <a:r>
              <a:rPr lang="sk-SK" dirty="0" smtClean="0"/>
              <a:t>/18</a:t>
            </a:r>
            <a:endParaRPr lang="sk-SK" dirty="0"/>
          </a:p>
        </p:txBody>
      </p:sp>
      <p:pic>
        <p:nvPicPr>
          <p:cNvPr id="6" name="Picture 2" descr="C:\Users\maly milosko\Downloads\logo2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2" y="260648"/>
            <a:ext cx="3044952" cy="4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ly milosko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70755" cy="5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496944" cy="1503040"/>
          </a:xfrm>
        </p:spPr>
        <p:txBody>
          <a:bodyPr>
            <a:normAutofit/>
          </a:bodyPr>
          <a:lstStyle/>
          <a:p>
            <a:r>
              <a:rPr lang="sk-SK" b="1" dirty="0"/>
              <a:t>Ďakujem za pozornosť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18</a:t>
            </a:fld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7236296" y="5949280"/>
            <a:ext cx="18002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10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en-US" dirty="0" err="1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5403" y="2132856"/>
            <a:ext cx="8229600" cy="3096344"/>
          </a:xfrm>
        </p:spPr>
        <p:txBody>
          <a:bodyPr>
            <a:normAutofit/>
          </a:bodyPr>
          <a:lstStyle/>
          <a:p>
            <a:r>
              <a:rPr lang="sk-SK" dirty="0" smtClean="0"/>
              <a:t>CIEĽ PRÁCE</a:t>
            </a:r>
          </a:p>
          <a:p>
            <a:r>
              <a:rPr lang="en-US" dirty="0" smtClean="0"/>
              <a:t>KOMPOZITN</a:t>
            </a:r>
            <a:r>
              <a:rPr lang="sk-SK" dirty="0"/>
              <a:t>Ý</a:t>
            </a:r>
            <a:r>
              <a:rPr lang="sk-SK" dirty="0" smtClean="0"/>
              <a:t> MATERIÁL</a:t>
            </a:r>
          </a:p>
          <a:p>
            <a:r>
              <a:rPr lang="sk-SK" dirty="0" smtClean="0"/>
              <a:t>KAUČUKOVÉ ZMESI</a:t>
            </a:r>
          </a:p>
          <a:p>
            <a:r>
              <a:rPr lang="sk-SK" dirty="0" smtClean="0"/>
              <a:t>VÝSLEDKY VULKANIZAČNÝCH KRIVIEK</a:t>
            </a:r>
          </a:p>
          <a:p>
            <a:r>
              <a:rPr lang="sk-SK" dirty="0" smtClean="0"/>
              <a:t>ZÁVER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pPr/>
              <a:t>2</a:t>
            </a:fld>
            <a:endParaRPr lang="sk-SK" dirty="0"/>
          </a:p>
        </p:txBody>
      </p:sp>
      <p:pic>
        <p:nvPicPr>
          <p:cNvPr id="8" name="Picture 2" descr="C:\Users\maly milosko\Downloads\logo2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2" y="260648"/>
            <a:ext cx="3044952" cy="4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7236296" y="5949280"/>
            <a:ext cx="18002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C:\Users\maly milosko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70755" cy="5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35262"/>
            <a:ext cx="8229600" cy="1143000"/>
          </a:xfrm>
        </p:spPr>
        <p:txBody>
          <a:bodyPr/>
          <a:lstStyle/>
          <a:p>
            <a:r>
              <a:rPr lang="sk-SK" dirty="0" smtClean="0"/>
              <a:t>Cieľ práce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556792"/>
            <a:ext cx="8136904" cy="4525963"/>
          </a:xfrm>
        </p:spPr>
        <p:txBody>
          <a:bodyPr>
            <a:normAutofit/>
          </a:bodyPr>
          <a:lstStyle/>
          <a:p>
            <a:r>
              <a:rPr lang="sk-SK" dirty="0" smtClean="0"/>
              <a:t>charakterizovať procesy prebiehajúce v materiáli používaného na výrobu </a:t>
            </a:r>
            <a:r>
              <a:rPr lang="sk-SK" dirty="0"/>
              <a:t>spojkového </a:t>
            </a:r>
            <a:r>
              <a:rPr lang="sk-SK" dirty="0" smtClean="0"/>
              <a:t>obloženia </a:t>
            </a:r>
          </a:p>
          <a:p>
            <a:r>
              <a:rPr lang="sk-SK" dirty="0" smtClean="0"/>
              <a:t>meranie vulkanizačných </a:t>
            </a:r>
            <a:r>
              <a:rPr lang="sk-SK" dirty="0"/>
              <a:t>kriviek </a:t>
            </a:r>
            <a:r>
              <a:rPr lang="sk-SK" dirty="0" smtClean="0"/>
              <a:t>pri </a:t>
            </a:r>
            <a:r>
              <a:rPr lang="sk-SK" dirty="0"/>
              <a:t>rôznych </a:t>
            </a:r>
            <a:r>
              <a:rPr lang="sk-SK" dirty="0" smtClean="0"/>
              <a:t>podmienkach (izotermický ohrev)</a:t>
            </a:r>
          </a:p>
          <a:p>
            <a:r>
              <a:rPr lang="sk-SK" dirty="0" smtClean="0"/>
              <a:t>návrh </a:t>
            </a:r>
            <a:r>
              <a:rPr lang="sk-SK" dirty="0"/>
              <a:t>vhodných podmienok merania </a:t>
            </a:r>
            <a:r>
              <a:rPr lang="sk-SK" dirty="0" smtClean="0"/>
              <a:t>pre </a:t>
            </a:r>
            <a:r>
              <a:rPr lang="sk-SK" dirty="0"/>
              <a:t>skúmaný materiál s ohľadom na priemyselnú produkciu v podmienkach firmy ZF </a:t>
            </a:r>
            <a:r>
              <a:rPr lang="sk-SK" dirty="0" smtClean="0"/>
              <a:t>Slovakia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3</a:t>
            </a:fld>
            <a:r>
              <a:rPr lang="sk-SK" dirty="0" smtClean="0"/>
              <a:t>/18</a:t>
            </a:r>
            <a:endParaRPr lang="sk-SK" dirty="0"/>
          </a:p>
        </p:txBody>
      </p:sp>
      <p:pic>
        <p:nvPicPr>
          <p:cNvPr id="9" name="Picture 2" descr="C:\Users\maly milosko\Downloads\logo2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2" y="260648"/>
            <a:ext cx="3044952" cy="4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ly milosko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70755" cy="5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3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9083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Kompozitn</a:t>
            </a:r>
            <a:r>
              <a:rPr lang="sk-SK" dirty="0" smtClean="0"/>
              <a:t>ý materiál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3725" y="1600275"/>
            <a:ext cx="8229600" cy="4525963"/>
          </a:xfrm>
        </p:spPr>
        <p:txBody>
          <a:bodyPr/>
          <a:lstStyle/>
          <a:p>
            <a:r>
              <a:rPr lang="sk-SK" dirty="0" smtClean="0"/>
              <a:t>dvoma </a:t>
            </a:r>
            <a:r>
              <a:rPr lang="sk-SK" dirty="0"/>
              <a:t>alebo </a:t>
            </a:r>
            <a:r>
              <a:rPr lang="sk-SK" dirty="0" smtClean="0"/>
              <a:t>viacerými komponentmi </a:t>
            </a:r>
            <a:r>
              <a:rPr lang="sk-SK" dirty="0"/>
              <a:t>alebo </a:t>
            </a:r>
            <a:r>
              <a:rPr lang="sk-SK" dirty="0" smtClean="0"/>
              <a:t>fázami </a:t>
            </a:r>
            <a:r>
              <a:rPr lang="sk-SK" dirty="0"/>
              <a:t>s odlišnými fyzikálnymi a chemickými </a:t>
            </a:r>
            <a:r>
              <a:rPr lang="sk-SK" dirty="0" smtClean="0"/>
              <a:t>vlastnosťami</a:t>
            </a:r>
          </a:p>
          <a:p>
            <a:r>
              <a:rPr lang="sk-SK" dirty="0"/>
              <a:t>m</a:t>
            </a:r>
            <a:r>
              <a:rPr lang="sk-SK" dirty="0" smtClean="0"/>
              <a:t>atrica + výstuž (plnivo)</a:t>
            </a:r>
          </a:p>
          <a:p>
            <a:endParaRPr lang="sk-SK" dirty="0"/>
          </a:p>
        </p:txBody>
      </p:sp>
      <p:pic>
        <p:nvPicPr>
          <p:cNvPr id="2050" name="Picture 2" descr="Výsledok vyh&amp;lcaron;adávania obrázkov pre dopyt spojkove oblozenie Z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24999"/>
            <a:ext cx="3729137" cy="24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&amp;lcaron;adávania obrázkov pre dopyt spojkove oblozenie Z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81" y="3573016"/>
            <a:ext cx="2093015" cy="207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4</a:t>
            </a:fld>
            <a:r>
              <a:rPr lang="sk-SK" dirty="0" smtClean="0"/>
              <a:t>/18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004048" y="574770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 smtClean="0"/>
              <a:t>Obr. 2 Kotúč spojky s lamelou</a:t>
            </a:r>
          </a:p>
          <a:p>
            <a:r>
              <a:rPr lang="sk-SK" sz="1000" dirty="0"/>
              <a:t>(</a:t>
            </a:r>
            <a:r>
              <a:rPr lang="sk-SK" sz="1000" i="1" dirty="0" smtClean="0"/>
              <a:t>ZDRO</a:t>
            </a:r>
            <a:r>
              <a:rPr lang="sk-SK" sz="1000" dirty="0" smtClean="0"/>
              <a:t>J:</a:t>
            </a:r>
            <a:r>
              <a:rPr lang="en-US" sz="1000" dirty="0" smtClean="0"/>
              <a:t> &lt;</a:t>
            </a:r>
            <a:r>
              <a:rPr lang="sk-SK" sz="1000" dirty="0" smtClean="0"/>
              <a:t>https</a:t>
            </a:r>
            <a:r>
              <a:rPr lang="sk-SK" sz="1000" dirty="0"/>
              <a:t>://</a:t>
            </a:r>
            <a:r>
              <a:rPr lang="sk-SK" sz="1000" dirty="0" smtClean="0"/>
              <a:t>www.zf.com/slovakia</a:t>
            </a:r>
            <a:r>
              <a:rPr lang="en-US" sz="1000" dirty="0" smtClean="0"/>
              <a:t>&gt;</a:t>
            </a:r>
            <a:r>
              <a:rPr lang="sk-SK" sz="1200" dirty="0" smtClean="0"/>
              <a:t>)</a:t>
            </a:r>
            <a:endParaRPr lang="sk-SK" sz="1200" dirty="0"/>
          </a:p>
        </p:txBody>
      </p:sp>
      <p:sp>
        <p:nvSpPr>
          <p:cNvPr id="11" name="BlokTextu 10"/>
          <p:cNvSpPr txBox="1"/>
          <p:nvPr/>
        </p:nvSpPr>
        <p:spPr>
          <a:xfrm>
            <a:off x="971600" y="6270921"/>
            <a:ext cx="4153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 smtClean="0"/>
              <a:t>Obr. 1 Spojkové </a:t>
            </a:r>
            <a:r>
              <a:rPr lang="sk-SK" sz="1600" i="1" dirty="0"/>
              <a:t>obloženie </a:t>
            </a:r>
            <a:endParaRPr lang="sk-SK" sz="1600" i="1" dirty="0" smtClean="0"/>
          </a:p>
          <a:p>
            <a:r>
              <a:rPr lang="sk-SK" sz="1000" i="1" dirty="0" smtClean="0"/>
              <a:t>(ZDROJ:</a:t>
            </a:r>
            <a:r>
              <a:rPr lang="en-US" sz="1000" i="1" dirty="0" smtClean="0"/>
              <a:t> </a:t>
            </a:r>
            <a:r>
              <a:rPr lang="en-US" sz="1000" dirty="0" smtClean="0"/>
              <a:t>&lt;</a:t>
            </a:r>
            <a:r>
              <a:rPr lang="sk-SK" sz="1000" dirty="0" smtClean="0"/>
              <a:t>https</a:t>
            </a:r>
            <a:r>
              <a:rPr lang="sk-SK" sz="1000" dirty="0"/>
              <a:t>://</a:t>
            </a:r>
            <a:r>
              <a:rPr lang="sk-SK" sz="1000" dirty="0" smtClean="0"/>
              <a:t>www.zf.com/slovakia</a:t>
            </a:r>
            <a:r>
              <a:rPr lang="en-US" sz="1000" dirty="0" smtClean="0"/>
              <a:t>&gt;</a:t>
            </a:r>
            <a:r>
              <a:rPr lang="sk-SK" sz="1000" dirty="0" smtClean="0"/>
              <a:t>)</a:t>
            </a:r>
            <a:endParaRPr lang="sk-SK" sz="1000" dirty="0"/>
          </a:p>
        </p:txBody>
      </p:sp>
      <p:pic>
        <p:nvPicPr>
          <p:cNvPr id="14" name="Picture 2" descr="C:\Users\maly milosko\Downloads\logo2(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2" y="260648"/>
            <a:ext cx="3044952" cy="4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ýsledok vyh&amp;lcaron;adávania obrázkov pre dopyt Z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31167"/>
            <a:ext cx="1380570" cy="13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ly milosko\Desktop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70755" cy="5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4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67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Kompozit s </a:t>
            </a:r>
            <a:r>
              <a:rPr lang="sk-SK" dirty="0" err="1" smtClean="0"/>
              <a:t>reaktoplastickou</a:t>
            </a:r>
            <a:r>
              <a:rPr lang="sk-SK" dirty="0" smtClean="0"/>
              <a:t> matricou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712522"/>
              </p:ext>
            </p:extLst>
          </p:nvPr>
        </p:nvGraphicFramePr>
        <p:xfrm>
          <a:off x="467544" y="2633418"/>
          <a:ext cx="5256584" cy="405516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72189"/>
                <a:gridCol w="951724"/>
                <a:gridCol w="1082949"/>
                <a:gridCol w="847435"/>
                <a:gridCol w="1102287"/>
              </a:tblGrid>
              <a:tr h="2516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Druh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živice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Epoxidové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Polyesterové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Fenolové</a:t>
                      </a:r>
                      <a:endParaRPr lang="sk-SK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Polyamidové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95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Modul pružnosti</a:t>
                      </a:r>
                      <a:endParaRPr lang="sk-SK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</a:t>
                      </a:r>
                      <a:r>
                        <a:rPr lang="en-US" sz="1100" baseline="-25000">
                          <a:effectLst/>
                        </a:rPr>
                        <a:t>m</a:t>
                      </a:r>
                      <a:r>
                        <a:rPr lang="en-US" sz="1100">
                          <a:effectLst/>
                        </a:rPr>
                        <a:t> [MPa]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4500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3000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4000-19000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00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Poissonova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konšt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sk-SK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</a:t>
                      </a:r>
                      <a:r>
                        <a:rPr lang="en-US" sz="1100" baseline="-250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[-]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0,4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0,4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0,4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0,35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2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Modul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pružnosti</a:t>
                      </a:r>
                      <a:r>
                        <a:rPr lang="en-US" sz="1100" dirty="0">
                          <a:effectLst/>
                        </a:rPr>
                        <a:t> v </a:t>
                      </a:r>
                      <a:r>
                        <a:rPr lang="en-US" sz="1100" dirty="0" err="1">
                          <a:effectLst/>
                        </a:rPr>
                        <a:t>šmyku</a:t>
                      </a:r>
                      <a:endParaRPr lang="sk-SK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G</a:t>
                      </a:r>
                      <a:r>
                        <a:rPr lang="en-US" sz="1100" baseline="-25000" dirty="0" err="1">
                          <a:effectLst/>
                        </a:rPr>
                        <a:t>m</a:t>
                      </a:r>
                      <a:r>
                        <a:rPr lang="en-US" sz="1100" dirty="0">
                          <a:effectLst/>
                        </a:rPr>
                        <a:t>[</a:t>
                      </a:r>
                      <a:r>
                        <a:rPr lang="en-US" sz="1100" dirty="0" err="1">
                          <a:effectLst/>
                        </a:rPr>
                        <a:t>MPa</a:t>
                      </a:r>
                      <a:r>
                        <a:rPr lang="en-US" sz="1100" dirty="0">
                          <a:effectLst/>
                        </a:rPr>
                        <a:t>]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1400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1100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95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Pevnosť v ťahu</a:t>
                      </a:r>
                      <a:endParaRPr lang="sk-SK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σ</a:t>
                      </a:r>
                      <a:r>
                        <a:rPr lang="en-US" sz="1100" baseline="-25000">
                          <a:effectLst/>
                        </a:rPr>
                        <a:t>pm </a:t>
                      </a:r>
                      <a:r>
                        <a:rPr lang="en-US" sz="1100">
                          <a:effectLst/>
                        </a:rPr>
                        <a:t>[MPa]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95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Hustota</a:t>
                      </a:r>
                      <a:endParaRPr lang="sk-SK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ρ [kg.m</a:t>
                      </a:r>
                      <a:r>
                        <a:rPr lang="en-US" sz="1100" baseline="30000">
                          <a:effectLst/>
                        </a:rPr>
                        <a:t>-3</a:t>
                      </a:r>
                      <a:r>
                        <a:rPr lang="en-US" sz="1100">
                          <a:effectLst/>
                        </a:rPr>
                        <a:t>]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42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Maximálna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teplota</a:t>
                      </a:r>
                      <a:endParaRPr lang="sk-SK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</a:t>
                      </a:r>
                      <a:r>
                        <a:rPr lang="en-US" sz="1100" baseline="-25000" dirty="0" err="1">
                          <a:effectLst/>
                        </a:rPr>
                        <a:t>max</a:t>
                      </a:r>
                      <a:r>
                        <a:rPr lang="en-US" sz="1100" baseline="-250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[˚C]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90-200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60-100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120-200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250-300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Zástupný symbol obsahu 2"/>
          <p:cNvSpPr txBox="1">
            <a:spLocks/>
          </p:cNvSpPr>
          <p:nvPr/>
        </p:nvSpPr>
        <p:spPr>
          <a:xfrm>
            <a:off x="395536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v</a:t>
            </a:r>
            <a:r>
              <a:rPr lang="sk-SK" dirty="0" smtClean="0"/>
              <a:t>hodný pomer pevnosti a hmotnosti</a:t>
            </a:r>
          </a:p>
          <a:p>
            <a:r>
              <a:rPr lang="sk-SK" dirty="0" smtClean="0"/>
              <a:t>časti lietadiel, lodí, športovej výstroje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5</a:t>
            </a:fld>
            <a:r>
              <a:rPr lang="sk-SK" dirty="0" smtClean="0"/>
              <a:t>/18</a:t>
            </a:r>
            <a:endParaRPr lang="sk-SK" dirty="0"/>
          </a:p>
        </p:txBody>
      </p:sp>
      <p:pic>
        <p:nvPicPr>
          <p:cNvPr id="9" name="Picture 2" descr="C:\Users\maly milosko\Downloads\logo2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2" y="260648"/>
            <a:ext cx="3044952" cy="4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5831633" y="3068960"/>
            <a:ext cx="3312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i="1" dirty="0" smtClean="0"/>
              <a:t>Tab.:  </a:t>
            </a:r>
            <a:r>
              <a:rPr lang="sk-SK" i="1" dirty="0"/>
              <a:t>Mechanické vlastnosti vybraných </a:t>
            </a:r>
            <a:r>
              <a:rPr lang="sk-SK" i="1" dirty="0" err="1" smtClean="0"/>
              <a:t>reaktoplastický</a:t>
            </a:r>
            <a:r>
              <a:rPr lang="en-US" i="1" dirty="0" err="1" smtClean="0"/>
              <a:t>ch</a:t>
            </a:r>
            <a:r>
              <a:rPr lang="sk-SK" i="1" dirty="0" smtClean="0"/>
              <a:t> matríc </a:t>
            </a:r>
            <a:r>
              <a:rPr lang="en-US" i="1" dirty="0" smtClean="0"/>
              <a:t>[4]</a:t>
            </a:r>
            <a:endParaRPr lang="sk-SK" i="1" dirty="0"/>
          </a:p>
        </p:txBody>
      </p:sp>
      <p:pic>
        <p:nvPicPr>
          <p:cNvPr id="8" name="Picture 2" descr="C:\Users\maly milosko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70755" cy="5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Výstuž</a:t>
            </a:r>
            <a:endParaRPr lang="sk-SK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996096"/>
              </p:ext>
            </p:extLst>
          </p:nvPr>
        </p:nvGraphicFramePr>
        <p:xfrm>
          <a:off x="1001580" y="3604609"/>
          <a:ext cx="6336704" cy="20862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55888"/>
                <a:gridCol w="1055888"/>
                <a:gridCol w="1055888"/>
                <a:gridCol w="1055888"/>
                <a:gridCol w="1056576"/>
                <a:gridCol w="1056576"/>
              </a:tblGrid>
              <a:tr h="773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Typ vlákna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Hustota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g.cm</a:t>
                      </a:r>
                      <a:r>
                        <a:rPr lang="sk-SK" sz="1200" baseline="30000">
                          <a:effectLst/>
                        </a:rPr>
                        <a:t>-1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Pevnosť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[</a:t>
                      </a:r>
                      <a:r>
                        <a:rPr lang="sk-SK" sz="1200" dirty="0" err="1">
                          <a:effectLst/>
                        </a:rPr>
                        <a:t>MPa</a:t>
                      </a:r>
                      <a:r>
                        <a:rPr lang="en-US" sz="1200" dirty="0">
                          <a:effectLst/>
                        </a:rPr>
                        <a:t>]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Modul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[</a:t>
                      </a:r>
                      <a:r>
                        <a:rPr lang="sk-SK" sz="1200" dirty="0" err="1">
                          <a:effectLst/>
                        </a:rPr>
                        <a:t>GPa</a:t>
                      </a:r>
                      <a:r>
                        <a:rPr lang="en-US" sz="1200" dirty="0">
                          <a:effectLst/>
                        </a:rPr>
                        <a:t>]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Predĺženie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[</a:t>
                      </a:r>
                      <a:r>
                        <a:rPr lang="sk-SK" sz="1200" dirty="0">
                          <a:effectLst/>
                        </a:rPr>
                        <a:t>%</a:t>
                      </a:r>
                      <a:r>
                        <a:rPr lang="en-US" sz="1200" dirty="0">
                          <a:effectLst/>
                        </a:rPr>
                        <a:t>]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Relatívna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cena</a:t>
                      </a:r>
                      <a:r>
                        <a:rPr lang="en-US" sz="1200" baseline="30000" dirty="0">
                          <a:effectLst/>
                        </a:rPr>
                        <a:t>(b)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75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Sklené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2,54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3450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73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3-4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75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Uhlíkové</a:t>
                      </a:r>
                      <a:r>
                        <a:rPr lang="sk-SK" sz="1200" baseline="30000">
                          <a:effectLst/>
                        </a:rPr>
                        <a:t>(a)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1,78-1,81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3800-6530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230-400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1,78-1,81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19-40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75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Aramidové</a:t>
                      </a:r>
                      <a:r>
                        <a:rPr lang="sk-SK" sz="1200" baseline="30000">
                          <a:effectLst/>
                        </a:rPr>
                        <a:t>(b)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1,44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3600-4100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131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18-25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1018152" y="5690865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aseline="30000" dirty="0"/>
              <a:t>(a)</a:t>
            </a:r>
            <a:r>
              <a:rPr lang="sk-SK" sz="1200" dirty="0"/>
              <a:t>Hodnoty závisiace od typu vlákna (štandardné, stredné a </a:t>
            </a:r>
            <a:r>
              <a:rPr lang="sk-SK" sz="1200" dirty="0" err="1"/>
              <a:t>vysokomodulové</a:t>
            </a:r>
            <a:r>
              <a:rPr lang="sk-SK" sz="1200" dirty="0"/>
              <a:t>)</a:t>
            </a:r>
          </a:p>
          <a:p>
            <a:r>
              <a:rPr lang="sk-SK" sz="1200" baseline="30000" dirty="0"/>
              <a:t>(b)</a:t>
            </a:r>
            <a:r>
              <a:rPr lang="sk-SK" sz="1200" dirty="0"/>
              <a:t>Relatívna cena uhlíkových a </a:t>
            </a:r>
            <a:r>
              <a:rPr lang="sk-SK" sz="1200" dirty="0" err="1"/>
              <a:t>aramidových</a:t>
            </a:r>
            <a:r>
              <a:rPr lang="sk-SK" sz="1200" dirty="0"/>
              <a:t> vlákien predstavuje príslušný násobok relatívnej ceny sklených vlákien</a:t>
            </a:r>
          </a:p>
          <a:p>
            <a:endParaRPr lang="sk-SK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 smtClean="0"/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582963" y="1340768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z</a:t>
            </a:r>
            <a:r>
              <a:rPr lang="en-US" dirty="0" err="1" smtClean="0"/>
              <a:t>vy</a:t>
            </a:r>
            <a:r>
              <a:rPr lang="sk-SK" dirty="0" smtClean="0"/>
              <a:t>š</a:t>
            </a:r>
            <a:r>
              <a:rPr lang="en-US" dirty="0" err="1" smtClean="0"/>
              <a:t>uje</a:t>
            </a:r>
            <a:r>
              <a:rPr lang="sk-SK" dirty="0" smtClean="0"/>
              <a:t> tuhosť a pevnosť kompozitu</a:t>
            </a:r>
          </a:p>
          <a:p>
            <a:r>
              <a:rPr lang="sk-SK" dirty="0" smtClean="0"/>
              <a:t>spomaľuje </a:t>
            </a:r>
            <a:r>
              <a:rPr lang="sk-SK" dirty="0"/>
              <a:t>rast počiatočných </a:t>
            </a:r>
            <a:r>
              <a:rPr lang="sk-SK" dirty="0" smtClean="0"/>
              <a:t>trhlín</a:t>
            </a:r>
          </a:p>
          <a:p>
            <a:r>
              <a:rPr lang="sk-SK" dirty="0" smtClean="0"/>
              <a:t>zvyšuje odolnosť voči </a:t>
            </a:r>
            <a:r>
              <a:rPr lang="sk-SK" dirty="0"/>
              <a:t>lomu</a:t>
            </a:r>
            <a:endParaRPr lang="sk-SK" dirty="0" smtClean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6</a:t>
            </a:fld>
            <a:r>
              <a:rPr lang="sk-SK" dirty="0" smtClean="0"/>
              <a:t>/18</a:t>
            </a:r>
            <a:endParaRPr lang="sk-SK" dirty="0"/>
          </a:p>
        </p:txBody>
      </p:sp>
      <p:pic>
        <p:nvPicPr>
          <p:cNvPr id="11" name="Picture 2" descr="C:\Users\maly milosko\Downloads\logo2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2" y="260648"/>
            <a:ext cx="3044952" cy="4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ĺžnik 11"/>
          <p:cNvSpPr/>
          <p:nvPr/>
        </p:nvSpPr>
        <p:spPr>
          <a:xfrm>
            <a:off x="985008" y="3140968"/>
            <a:ext cx="658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i="1" dirty="0"/>
              <a:t>Tab.:  </a:t>
            </a:r>
            <a:r>
              <a:rPr lang="sk-SK" i="1" dirty="0" smtClean="0"/>
              <a:t>Základné </a:t>
            </a:r>
            <a:r>
              <a:rPr lang="sk-SK" i="1" dirty="0"/>
              <a:t>charakteristiky vlákien </a:t>
            </a:r>
            <a:r>
              <a:rPr lang="en-US" i="1" dirty="0" smtClean="0"/>
              <a:t>[10]</a:t>
            </a:r>
            <a:endParaRPr lang="sk-SK" i="1" dirty="0"/>
          </a:p>
        </p:txBody>
      </p:sp>
      <p:pic>
        <p:nvPicPr>
          <p:cNvPr id="10" name="Picture 2" descr="C:\Users\maly milosko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70755" cy="5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63217"/>
            <a:ext cx="8229600" cy="1143000"/>
          </a:xfrm>
        </p:spPr>
        <p:txBody>
          <a:bodyPr/>
          <a:lstStyle/>
          <a:p>
            <a:r>
              <a:rPr lang="sk-SK" dirty="0" smtClean="0"/>
              <a:t>Kaučuk (elastomér)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72816"/>
            <a:ext cx="8435280" cy="4525963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charakteristický </a:t>
            </a:r>
            <a:r>
              <a:rPr lang="sk-SK" dirty="0"/>
              <a:t>vysokou </a:t>
            </a:r>
            <a:r>
              <a:rPr lang="sk-SK" dirty="0" smtClean="0"/>
              <a:t>pružnosťou</a:t>
            </a:r>
          </a:p>
          <a:p>
            <a:r>
              <a:rPr lang="sk-SK" dirty="0"/>
              <a:t>taktiež hlavná zložka gumárenských zmesí, z ktorých sa ďalej vyrába, za pomoci </a:t>
            </a:r>
            <a:r>
              <a:rPr lang="sk-SK" dirty="0" err="1"/>
              <a:t>vulkanizác</a:t>
            </a:r>
            <a:r>
              <a:rPr lang="en-US" dirty="0"/>
              <a:t>i</a:t>
            </a:r>
            <a:r>
              <a:rPr lang="sk-SK" dirty="0"/>
              <a:t>e, guma</a:t>
            </a:r>
          </a:p>
          <a:p>
            <a:endParaRPr lang="sk-SK" u="sng" dirty="0" smtClean="0"/>
          </a:p>
          <a:p>
            <a:r>
              <a:rPr lang="sk-SK" u="sng" dirty="0" smtClean="0"/>
              <a:t>prírodný</a:t>
            </a:r>
            <a:r>
              <a:rPr lang="sk-SK" dirty="0" smtClean="0"/>
              <a:t>- získava sa zo </a:t>
            </a:r>
            <a:r>
              <a:rPr lang="sk-SK" dirty="0"/>
              <a:t>stromov </a:t>
            </a:r>
            <a:r>
              <a:rPr lang="sk-SK" dirty="0" err="1" smtClean="0"/>
              <a:t>Hevea</a:t>
            </a:r>
            <a:r>
              <a:rPr lang="sk-SK" dirty="0"/>
              <a:t> </a:t>
            </a:r>
            <a:r>
              <a:rPr lang="sk-SK" dirty="0" err="1" smtClean="0"/>
              <a:t>brasiliensis</a:t>
            </a:r>
            <a:r>
              <a:rPr lang="sk-SK" dirty="0"/>
              <a:t>, vo forme </a:t>
            </a:r>
            <a:r>
              <a:rPr lang="sk-SK" dirty="0" smtClean="0"/>
              <a:t>latexu</a:t>
            </a:r>
          </a:p>
          <a:p>
            <a:r>
              <a:rPr lang="sk-SK" u="sng" dirty="0" smtClean="0"/>
              <a:t>syntetický </a:t>
            </a:r>
            <a:r>
              <a:rPr lang="sk-SK" dirty="0"/>
              <a:t>- polymerizáciou alebo </a:t>
            </a:r>
            <a:r>
              <a:rPr lang="sk-SK" dirty="0" err="1"/>
              <a:t>kopolymeráciou</a:t>
            </a:r>
            <a:r>
              <a:rPr lang="sk-SK" dirty="0"/>
              <a:t> niektorých nenasýtených uhľovodíkov</a:t>
            </a:r>
            <a:endParaRPr lang="sk-SK" u="sng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7</a:t>
            </a:fld>
            <a:r>
              <a:rPr lang="sk-SK" dirty="0" smtClean="0"/>
              <a:t>/18</a:t>
            </a:r>
            <a:endParaRPr lang="sk-SK" dirty="0"/>
          </a:p>
        </p:txBody>
      </p:sp>
      <p:pic>
        <p:nvPicPr>
          <p:cNvPr id="8" name="Picture 2" descr="C:\Users\maly milosko\Downloads\logo2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2" y="260648"/>
            <a:ext cx="3044952" cy="4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ly milosko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70755" cy="5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sk-SK" dirty="0" smtClean="0"/>
              <a:t>Kaučuková zmes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312368"/>
          </a:xfrm>
        </p:spPr>
        <p:txBody>
          <a:bodyPr>
            <a:normAutofit/>
          </a:bodyPr>
          <a:lstStyle/>
          <a:p>
            <a:pPr lvl="0"/>
            <a:r>
              <a:rPr lang="sk-SK" dirty="0" smtClean="0"/>
              <a:t>kaučuk + vulkanizačný </a:t>
            </a:r>
            <a:r>
              <a:rPr lang="sk-SK" dirty="0"/>
              <a:t>systém, stabilizačný systém, plnivá a </a:t>
            </a:r>
            <a:r>
              <a:rPr lang="sk-SK" dirty="0" smtClean="0"/>
              <a:t>zmäkčovadlá</a:t>
            </a:r>
            <a:endParaRPr lang="sk-SK" dirty="0"/>
          </a:p>
          <a:p>
            <a:r>
              <a:rPr lang="sk-SK" dirty="0" smtClean="0"/>
              <a:t>príprava </a:t>
            </a:r>
            <a:r>
              <a:rPr lang="sk-SK" dirty="0"/>
              <a:t>na základných hnetacích </a:t>
            </a:r>
            <a:r>
              <a:rPr lang="sk-SK" dirty="0" smtClean="0"/>
              <a:t>zariadeniach</a:t>
            </a:r>
          </a:p>
          <a:p>
            <a:r>
              <a:rPr lang="sk-SK" dirty="0" smtClean="0"/>
              <a:t>gumový </a:t>
            </a:r>
            <a:r>
              <a:rPr lang="sk-SK" dirty="0"/>
              <a:t>elastický charakter získavajú výrobky </a:t>
            </a:r>
            <a:r>
              <a:rPr lang="sk-SK" dirty="0" smtClean="0"/>
              <a:t>vulkanizáciou (140-160°C)</a:t>
            </a:r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F6C-7674-4988-8862-01968D09993F}" type="slidenum">
              <a:rPr lang="sk-SK" smtClean="0"/>
              <a:t>8</a:t>
            </a:fld>
            <a:r>
              <a:rPr lang="sk-SK" dirty="0" smtClean="0"/>
              <a:t>/18</a:t>
            </a:r>
            <a:endParaRPr lang="sk-SK" dirty="0"/>
          </a:p>
        </p:txBody>
      </p:sp>
      <p:pic>
        <p:nvPicPr>
          <p:cNvPr id="8" name="Picture 2" descr="C:\Users\maly milosko\Downloads\logo2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2" y="260648"/>
            <a:ext cx="3044952" cy="4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ly milosko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70755" cy="5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8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622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Zloženie</a:t>
            </a:r>
            <a:r>
              <a:rPr lang="en-US" dirty="0" smtClean="0"/>
              <a:t> </a:t>
            </a:r>
            <a:r>
              <a:rPr lang="sk-SK" dirty="0" smtClean="0"/>
              <a:t>experimentálneho materiálu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6544840" y="6309320"/>
            <a:ext cx="2133600" cy="365125"/>
          </a:xfrm>
        </p:spPr>
        <p:txBody>
          <a:bodyPr/>
          <a:lstStyle/>
          <a:p>
            <a:fld id="{BC470F6C-7674-4988-8862-01968D09993F}" type="slidenum">
              <a:rPr lang="sk-SK" smtClean="0"/>
              <a:t>9</a:t>
            </a:fld>
            <a:r>
              <a:rPr lang="sk-SK" dirty="0" smtClean="0"/>
              <a:t>/18</a:t>
            </a:r>
            <a:endParaRPr lang="sk-SK" dirty="0"/>
          </a:p>
        </p:txBody>
      </p:sp>
      <p:graphicFrame>
        <p:nvGraphicFramePr>
          <p:cNvPr id="13" name="Tabuľ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630300"/>
              </p:ext>
            </p:extLst>
          </p:nvPr>
        </p:nvGraphicFramePr>
        <p:xfrm>
          <a:off x="755576" y="4731101"/>
          <a:ext cx="3024336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4336"/>
              </a:tblGrid>
              <a:tr h="27575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275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Sklené vlákno</a:t>
                      </a:r>
                    </a:p>
                  </a:txBody>
                  <a:tcPr/>
                </a:tc>
              </a:tr>
              <a:tr h="275750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Akrylové</a:t>
                      </a:r>
                      <a:r>
                        <a:rPr lang="sk-SK" dirty="0" smtClean="0"/>
                        <a:t> vlákno</a:t>
                      </a:r>
                      <a:endParaRPr lang="sk-SK" dirty="0"/>
                    </a:p>
                  </a:txBody>
                  <a:tcPr/>
                </a:tc>
              </a:tr>
              <a:tr h="275750">
                <a:tc>
                  <a:txBody>
                    <a:bodyPr/>
                    <a:lstStyle/>
                    <a:p>
                      <a:r>
                        <a:rPr lang="sk-SK" dirty="0" smtClean="0"/>
                        <a:t>Medený drôt hrúbky 0,2mm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 descr="C:\Users\maly milosko\Downloads\logo2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2" y="260648"/>
            <a:ext cx="3044952" cy="4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ĺžnik 15"/>
          <p:cNvSpPr/>
          <p:nvPr/>
        </p:nvSpPr>
        <p:spPr>
          <a:xfrm>
            <a:off x="5639665" y="1430456"/>
            <a:ext cx="302433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24944"/>
            <a:ext cx="4157107" cy="2375532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4418305" y="5373216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i="1" dirty="0"/>
              <a:t>Obr. </a:t>
            </a:r>
            <a:r>
              <a:rPr lang="en-US" sz="1600" i="1" dirty="0" smtClean="0"/>
              <a:t>Experiment</a:t>
            </a:r>
            <a:r>
              <a:rPr lang="sk-SK" sz="1600" i="1" dirty="0" err="1" smtClean="0"/>
              <a:t>álna</a:t>
            </a:r>
            <a:r>
              <a:rPr lang="sk-SK" sz="1600" i="1" dirty="0" smtClean="0"/>
              <a:t> vzorka vo forme </a:t>
            </a:r>
            <a:r>
              <a:rPr lang="sk-SK" sz="1600" i="1" dirty="0" err="1" smtClean="0"/>
              <a:t>granulátu</a:t>
            </a:r>
            <a:endParaRPr lang="sk-SK" sz="1600" i="1" dirty="0"/>
          </a:p>
        </p:txBody>
      </p:sp>
      <p:pic>
        <p:nvPicPr>
          <p:cNvPr id="12" name="Picture 2" descr="C:\Users\maly milosko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70755" cy="5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514473"/>
              </p:ext>
            </p:extLst>
          </p:nvPr>
        </p:nvGraphicFramePr>
        <p:xfrm>
          <a:off x="755576" y="1790496"/>
          <a:ext cx="4032448" cy="25605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256"/>
                <a:gridCol w="1728192"/>
              </a:tblGrid>
              <a:tr h="41436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Zlo</a:t>
                      </a:r>
                      <a:r>
                        <a:rPr lang="sk-SK" dirty="0" err="1" smtClean="0"/>
                        <a:t>žky</a:t>
                      </a:r>
                      <a:r>
                        <a:rPr lang="sk-SK" baseline="0" dirty="0" smtClean="0"/>
                        <a:t> zmesí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Podiel </a:t>
                      </a:r>
                      <a:r>
                        <a:rPr lang="en-US" dirty="0" smtClean="0"/>
                        <a:t>[</a:t>
                      </a:r>
                      <a:r>
                        <a:rPr lang="sk-SK" dirty="0" err="1" smtClean="0"/>
                        <a:t>hmot</a:t>
                      </a:r>
                      <a:r>
                        <a:rPr lang="sk-SK" dirty="0" smtClean="0"/>
                        <a:t>.</a:t>
                      </a:r>
                      <a:r>
                        <a:rPr lang="en-US" dirty="0" smtClean="0"/>
                        <a:t>%]</a:t>
                      </a:r>
                      <a:endParaRPr lang="sk-SK" dirty="0"/>
                    </a:p>
                  </a:txBody>
                  <a:tcPr anchor="ctr"/>
                </a:tc>
              </a:tr>
              <a:tr h="490021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Syntetický kaučuk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30</a:t>
                      </a:r>
                      <a:endParaRPr lang="sk-SK" dirty="0"/>
                    </a:p>
                  </a:txBody>
                  <a:tcPr anchor="ctr"/>
                </a:tc>
              </a:tr>
              <a:tr h="490021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Živice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50</a:t>
                      </a:r>
                      <a:endParaRPr lang="sk-SK" dirty="0"/>
                    </a:p>
                  </a:txBody>
                  <a:tcPr anchor="ctr"/>
                </a:tc>
              </a:tr>
              <a:tr h="676142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Plnivá + modifikátory+</a:t>
                      </a:r>
                      <a:r>
                        <a:rPr lang="sk-SK" baseline="0" dirty="0" smtClean="0"/>
                        <a:t> pigmenty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13</a:t>
                      </a:r>
                      <a:endParaRPr lang="sk-SK" dirty="0"/>
                    </a:p>
                  </a:txBody>
                  <a:tcPr anchor="ctr"/>
                </a:tc>
              </a:tr>
              <a:tr h="490021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Vulkanizačný systém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7</a:t>
                      </a:r>
                      <a:endParaRPr lang="sk-SK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6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3015</TotalTime>
  <Words>662</Words>
  <Application>Microsoft Office PowerPoint</Application>
  <PresentationFormat>Prezentácia na obrazovke (4:3)</PresentationFormat>
  <Paragraphs>226</Paragraphs>
  <Slides>18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Štúdium reologických vlastností priemyselných polymérnych zmesí</vt:lpstr>
      <vt:lpstr>Obsah</vt:lpstr>
      <vt:lpstr>Cieľ práce</vt:lpstr>
      <vt:lpstr>Kompozitný materiál</vt:lpstr>
      <vt:lpstr>Kompozit s reaktoplastickou matricou</vt:lpstr>
      <vt:lpstr>Výstuž</vt:lpstr>
      <vt:lpstr>Kaučuk (elastomér)</vt:lpstr>
      <vt:lpstr>Kaučuková zmes</vt:lpstr>
      <vt:lpstr>Zloženie experimentálneho materiálu</vt:lpstr>
      <vt:lpstr>MonTech D-MDR 3000</vt:lpstr>
      <vt:lpstr>Typická vulkanizačná krivka</vt:lpstr>
      <vt:lpstr>Vulkanizačná krivka</vt:lpstr>
      <vt:lpstr>Prezentácia programu PowerPoint</vt:lpstr>
      <vt:lpstr>Prezentácia programu PowerPoint</vt:lpstr>
      <vt:lpstr>Prezentácia programu PowerPoint</vt:lpstr>
      <vt:lpstr>Prezentácia programu PowerPoint</vt:lpstr>
      <vt:lpstr>Záver</vt:lpstr>
      <vt:lpstr>Ďakujem za pozornosť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Štúdium priemyselných kaučukových zmesí s využitím reologických vlastností</dc:title>
  <dc:creator>maly milosko</dc:creator>
  <cp:lastModifiedBy>maly milosko</cp:lastModifiedBy>
  <cp:revision>222</cp:revision>
  <dcterms:created xsi:type="dcterms:W3CDTF">2016-10-09T15:52:14Z</dcterms:created>
  <dcterms:modified xsi:type="dcterms:W3CDTF">2017-11-27T23:04:14Z</dcterms:modified>
</cp:coreProperties>
</file>