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8.jpg" ContentType="image/jpg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media/image72.jpg" ContentType="image/jpg"/>
  <Override PartName="/ppt/media/image73.jpg" ContentType="image/jpg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4"/>
  </p:sldMasterIdLst>
  <p:notesMasterIdLst>
    <p:notesMasterId r:id="rId40"/>
  </p:notesMasterIdLst>
  <p:handoutMasterIdLst>
    <p:handoutMasterId r:id="rId41"/>
  </p:handoutMasterIdLst>
  <p:sldIdLst>
    <p:sldId id="1348" r:id="rId5"/>
    <p:sldId id="259" r:id="rId6"/>
    <p:sldId id="2147197909" r:id="rId7"/>
    <p:sldId id="285" r:id="rId8"/>
    <p:sldId id="2147471080" r:id="rId9"/>
    <p:sldId id="2147471081" r:id="rId10"/>
    <p:sldId id="1566" r:id="rId11"/>
    <p:sldId id="1327" r:id="rId12"/>
    <p:sldId id="2147471085" r:id="rId13"/>
    <p:sldId id="1564" r:id="rId14"/>
    <p:sldId id="1567" r:id="rId15"/>
    <p:sldId id="2147471083" r:id="rId16"/>
    <p:sldId id="2147471082" r:id="rId17"/>
    <p:sldId id="2147471084" r:id="rId18"/>
    <p:sldId id="1034" r:id="rId19"/>
    <p:sldId id="1035" r:id="rId20"/>
    <p:sldId id="1349" r:id="rId21"/>
    <p:sldId id="1542" r:id="rId22"/>
    <p:sldId id="2147197906" r:id="rId23"/>
    <p:sldId id="1565" r:id="rId24"/>
    <p:sldId id="292" r:id="rId25"/>
    <p:sldId id="1560" r:id="rId26"/>
    <p:sldId id="1579" r:id="rId27"/>
    <p:sldId id="1578" r:id="rId28"/>
    <p:sldId id="1580" r:id="rId29"/>
    <p:sldId id="302" r:id="rId30"/>
    <p:sldId id="1532" r:id="rId31"/>
    <p:sldId id="1530" r:id="rId32"/>
    <p:sldId id="2147471086" r:id="rId33"/>
    <p:sldId id="2147470989" r:id="rId34"/>
    <p:sldId id="319" r:id="rId35"/>
    <p:sldId id="1545" r:id="rId36"/>
    <p:sldId id="2147197907" r:id="rId37"/>
    <p:sldId id="2147197908" r:id="rId38"/>
    <p:sldId id="313" r:id="rId39"/>
  </p:sldIdLst>
  <p:sldSz cx="12192000" cy="6858000"/>
  <p:notesSz cx="6797675" cy="9926638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Volvo Broad Pro" panose="02000606020000020004" pitchFamily="50" charset="0"/>
      <p:regular r:id="rId46"/>
    </p:embeddedFont>
    <p:embeddedFont>
      <p:font typeface="Volvo Broad Pro Digital" panose="020B0606030202080204" pitchFamily="34" charset="0"/>
      <p:regular r:id="rId47"/>
    </p:embeddedFont>
    <p:embeddedFont>
      <p:font typeface="Volvo Novum" panose="020B0503040502060204" pitchFamily="34" charset="-18"/>
      <p:regular r:id="rId48"/>
      <p:bold r:id="rId49"/>
      <p:italic r:id="rId50"/>
      <p:boldItalic r:id="rId51"/>
    </p:embeddedFont>
    <p:embeddedFont>
      <p:font typeface="Volvo Novum Medium" panose="020B0603040502060204" pitchFamily="34" charset="-18"/>
      <p:regular r:id="rId52"/>
      <p:italic r:id="rId53"/>
    </p:embeddedFont>
    <p:embeddedFont>
      <p:font typeface="Volvo Novum SemiLight" panose="020B0403040502060204" pitchFamily="34" charset="-18"/>
      <p:regular r:id="rId54"/>
      <p:italic r:id="rId55"/>
    </p:embeddedFont>
  </p:embeddedFontLst>
  <p:custDataLst>
    <p:tags r:id="rId56"/>
  </p:custDataLst>
  <p:defaultTextStyle>
    <a:defPPr>
      <a:defRPr lang="sv-SE"/>
    </a:defPPr>
    <a:lvl1pPr marL="0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1pPr>
    <a:lvl2pPr marL="483809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2pPr>
    <a:lvl3pPr marL="967618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3pPr>
    <a:lvl4pPr marL="1451427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4pPr>
    <a:lvl5pPr marL="1935236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5pPr>
    <a:lvl6pPr marL="2419045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6pPr>
    <a:lvl7pPr marL="2902854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7pPr>
    <a:lvl8pPr marL="3386663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8pPr>
    <a:lvl9pPr marL="3870472" algn="l" defTabSz="967618" rtl="0" eaLnBrk="1" latinLnBrk="0" hangingPunct="1">
      <a:defRPr sz="190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CB59"/>
    <a:srgbClr val="4CCC89"/>
    <a:srgbClr val="4CCC5B"/>
    <a:srgbClr val="0066CC"/>
    <a:srgbClr val="CC3300"/>
    <a:srgbClr val="663300"/>
    <a:srgbClr val="E1DFDD"/>
    <a:srgbClr val="DDDDDD"/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2EDB3-B6A5-47C9-8D91-7EE8F786C8F7}" v="338" dt="2022-11-06T20:21:30.2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33" autoAdjust="0"/>
    <p:restoredTop sz="95721" autoAdjust="0"/>
  </p:normalViewPr>
  <p:slideViewPr>
    <p:cSldViewPr snapToGrid="0">
      <p:cViewPr varScale="1">
        <p:scale>
          <a:sx n="96" d="100"/>
          <a:sy n="96" d="100"/>
        </p:scale>
        <p:origin x="374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 varScale="1">
      <p:scale>
        <a:sx n="113" d="100"/>
        <a:sy n="113" d="100"/>
      </p:scale>
      <p:origin x="0" y="-4536"/>
    </p:cViewPr>
  </p:sorterViewPr>
  <p:notesViewPr>
    <p:cSldViewPr snapToGrid="0">
      <p:cViewPr varScale="1">
        <p:scale>
          <a:sx n="44" d="100"/>
          <a:sy n="44" d="100"/>
        </p:scale>
        <p:origin x="2852" y="3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CN.DS.VOLVO.NET\CLI-HM\HM1111\T072964\My%20Documents\My%20Documents\New%20Trucks\Distribution%20Segment\Electromobility\Steering%20Committe\Feb%202020\Range%20calculation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lements\Exhibition\Volvo%20Lastvagnar\2021\1194%20-%20P4285%20Training%20Events\Production\Presentationer%20Talare\Sustainable%20Transports_Lars_Ma&#778;rtensson\Underlag\FH%20&amp;%20FMX%20GWP%20Results%20v2.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Volumes\Elements\Exhibition\Volvo%20Lastvagnar\2021\1194%20-%20P4285%20Training%20Events\Production\Presentationer%20Talare\Sustainable%20Transports_Lars_Ma&#778;rtensson\Underlag\Results,%20input%20to%20pres.%20for%20sales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6131385296958695"/>
          <c:y val="9.9682505862915063E-2"/>
          <c:w val="0.65707574103811917"/>
          <c:h val="0.83901625196631824"/>
        </c:manualLayout>
      </c:layout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GHG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559-4B29-BB2F-089F97D325C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559-4B29-BB2F-089F97D325C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C559-4B29-BB2F-089F97D325C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559-4B29-BB2F-089F97D325C6}"/>
              </c:ext>
            </c:extLst>
          </c:dPt>
          <c:dLbls>
            <c:numFmt formatCode="General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bestFit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Hárok1!$A$2:$A$5</c:f>
              <c:strCache>
                <c:ptCount val="4"/>
                <c:pt idx="0">
                  <c:v>CO2</c:v>
                </c:pt>
                <c:pt idx="1">
                  <c:v>CH4</c:v>
                </c:pt>
                <c:pt idx="2">
                  <c:v>CFC</c:v>
                </c:pt>
                <c:pt idx="3">
                  <c:v>N2O</c:v>
                </c:pt>
              </c:strCache>
            </c:strRef>
          </c:cat>
          <c:val>
            <c:numRef>
              <c:f>Hárok1!$B$2:$B$5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0.15</c:v>
                </c:pt>
                <c:pt idx="2">
                  <c:v>0.24</c:v>
                </c:pt>
                <c:pt idx="3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59-4B29-BB2F-089F97D325C6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Hárok1!$B$1</c:f>
              <c:strCache>
                <c:ptCount val="1"/>
                <c:pt idx="0">
                  <c:v>Emisie metánu</c:v>
                </c:pt>
              </c:strCache>
            </c:strRef>
          </c:tx>
          <c:explosion val="2"/>
          <c:dPt>
            <c:idx val="0"/>
            <c:bubble3D val="0"/>
            <c:explosion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ED-4158-B6F4-7997BD96655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BBED-4158-B6F4-7997BD96655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ED-4158-B6F4-7997BD966559}"/>
              </c:ext>
            </c:extLst>
          </c:dPt>
          <c:dPt>
            <c:idx val="3"/>
            <c:bubble3D val="0"/>
            <c:explosion val="1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BED-4158-B6F4-7997BD966559}"/>
              </c:ext>
            </c:extLst>
          </c:dPt>
          <c:dPt>
            <c:idx val="4"/>
            <c:bubble3D val="0"/>
            <c:explosion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ED-4158-B6F4-7997BD966559}"/>
              </c:ext>
            </c:extLst>
          </c:dPt>
          <c:dPt>
            <c:idx val="5"/>
            <c:bubble3D val="0"/>
            <c:explosion val="1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BED-4158-B6F4-7997BD966559}"/>
              </c:ext>
            </c:extLst>
          </c:dPt>
          <c:dLbls>
            <c:dLbl>
              <c:idx val="0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ED-4158-B6F4-7997BD966559}"/>
                </c:ext>
              </c:extLst>
            </c:dLbl>
            <c:dLbl>
              <c:idx val="1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ED-4158-B6F4-7997BD966559}"/>
                </c:ext>
              </c:extLst>
            </c:dLbl>
            <c:dLbl>
              <c:idx val="2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ED-4158-B6F4-7997BD966559}"/>
                </c:ext>
              </c:extLst>
            </c:dLbl>
            <c:dLbl>
              <c:idx val="3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BED-4158-B6F4-7997BD966559}"/>
                </c:ext>
              </c:extLst>
            </c:dLbl>
            <c:dLbl>
              <c:idx val="4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BED-4158-B6F4-7997BD966559}"/>
                </c:ext>
              </c:extLst>
            </c:dLbl>
            <c:dLbl>
              <c:idx val="5"/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ED-4158-B6F4-7997BD96655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Hárok1!$A$2:$A$7</c:f>
              <c:strCache>
                <c:ptCount val="6"/>
                <c:pt idx="0">
                  <c:v>Biopalivo</c:v>
                </c:pt>
                <c:pt idx="1">
                  <c:v>Pestovanie rzže</c:v>
                </c:pt>
                <c:pt idx="2">
                  <c:v>Spaľovanie biomasy</c:v>
                </c:pt>
                <c:pt idx="3">
                  <c:v>Odpadky</c:v>
                </c:pt>
                <c:pt idx="4">
                  <c:v>Živočíšna výroba</c:v>
                </c:pt>
                <c:pt idx="5">
                  <c:v>Fosílne palivá</c:v>
                </c:pt>
              </c:strCache>
            </c:strRef>
          </c:cat>
          <c:val>
            <c:numRef>
              <c:f>Hárok1!$B$2:$B$7</c:f>
              <c:numCache>
                <c:formatCode>0%</c:formatCode>
                <c:ptCount val="6"/>
                <c:pt idx="0">
                  <c:v>0.04</c:v>
                </c:pt>
                <c:pt idx="1">
                  <c:v>0.09</c:v>
                </c:pt>
                <c:pt idx="2">
                  <c:v>0.11</c:v>
                </c:pt>
                <c:pt idx="3">
                  <c:v>0.16</c:v>
                </c:pt>
                <c:pt idx="4">
                  <c:v>0.27</c:v>
                </c:pt>
                <c:pt idx="5">
                  <c:v>0.33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ED-4158-B6F4-7997BD96655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FL </a:t>
            </a:r>
            <a:r>
              <a:rPr lang="sk-SK" dirty="0"/>
              <a:t>Distribúcia</a:t>
            </a:r>
            <a:endParaRPr lang="en-US" dirty="0"/>
          </a:p>
        </c:rich>
      </c:tx>
      <c:layout>
        <c:manualLayout>
          <c:xMode val="edge"/>
          <c:yMode val="edge"/>
          <c:x val="0.18493770876432589"/>
          <c:y val="3.3023529915134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8.699816070799278E-2"/>
          <c:y val="0.1565115052046529"/>
          <c:w val="0.88029030607645409"/>
          <c:h val="0.583585218823615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Sheet1!$S$2</c:f>
              <c:strCache>
                <c:ptCount val="1"/>
                <c:pt idx="0">
                  <c:v>SOC 70% Gen 1</c:v>
                </c:pt>
              </c:strCache>
            </c:strRef>
          </c:tx>
          <c:spPr>
            <a:solidFill>
              <a:schemeClr val="accent3">
                <a:shade val="4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Sheet1!$S$3:$S$6</c:f>
            </c:numRef>
          </c:val>
          <c:extLst>
            <c:ext xmlns:c16="http://schemas.microsoft.com/office/drawing/2014/chart" uri="{C3380CC4-5D6E-409C-BE32-E72D297353CC}">
              <c16:uniqueId val="{00000000-2020-448E-86BD-9D70ECF4F8C9}"/>
            </c:ext>
          </c:extLst>
        </c:ser>
        <c:ser>
          <c:idx val="1"/>
          <c:order val="1"/>
          <c:tx>
            <c:strRef>
              <c:f>Sheet1!$T$2</c:f>
              <c:strCache>
                <c:ptCount val="1"/>
              </c:strCache>
            </c:strRef>
          </c:tx>
          <c:spPr>
            <a:solidFill>
              <a:schemeClr val="accent3">
                <a:shade val="61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Sheet1!$T$3:$T$6</c:f>
            </c:numRef>
          </c:val>
          <c:extLst>
            <c:ext xmlns:c16="http://schemas.microsoft.com/office/drawing/2014/chart" uri="{C3380CC4-5D6E-409C-BE32-E72D297353CC}">
              <c16:uniqueId val="{00000001-2020-448E-86BD-9D70ECF4F8C9}"/>
            </c:ext>
          </c:extLst>
        </c:ser>
        <c:ser>
          <c:idx val="2"/>
          <c:order val="2"/>
          <c:tx>
            <c:strRef>
              <c:f>Sheet1!$U$2</c:f>
              <c:strCache>
                <c:ptCount val="1"/>
                <c:pt idx="0">
                  <c:v>SOC 70 Gen1</c:v>
                </c:pt>
              </c:strCache>
            </c:strRef>
          </c:tx>
          <c:spPr>
            <a:solidFill>
              <a:schemeClr val="accent3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Sheet1!$U$3:$U$6</c:f>
            </c:numRef>
          </c:val>
          <c:extLst>
            <c:ext xmlns:c16="http://schemas.microsoft.com/office/drawing/2014/chart" uri="{C3380CC4-5D6E-409C-BE32-E72D297353CC}">
              <c16:uniqueId val="{00000002-2020-448E-86BD-9D70ECF4F8C9}"/>
            </c:ext>
          </c:extLst>
        </c:ser>
        <c:ser>
          <c:idx val="3"/>
          <c:order val="3"/>
          <c:tx>
            <c:strRef>
              <c:f>Sheet1!$V$2</c:f>
              <c:strCache>
                <c:ptCount val="1"/>
              </c:strCache>
            </c:strRef>
          </c:tx>
          <c:spPr>
            <a:solidFill>
              <a:schemeClr val="accent3">
                <a:shade val="92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Sheet1!$V$3:$V$6</c:f>
            </c:numRef>
          </c:val>
          <c:extLst>
            <c:ext xmlns:c16="http://schemas.microsoft.com/office/drawing/2014/chart" uri="{C3380CC4-5D6E-409C-BE32-E72D297353CC}">
              <c16:uniqueId val="{00000003-2020-448E-86BD-9D70ECF4F8C9}"/>
            </c:ext>
          </c:extLst>
        </c:ser>
        <c:ser>
          <c:idx val="4"/>
          <c:order val="4"/>
          <c:tx>
            <c:strRef>
              <c:f>Sheet1!$W$2</c:f>
              <c:strCache>
                <c:ptCount val="1"/>
                <c:pt idx="0">
                  <c:v>200 kWh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Sheet1!$W$3:$W$6</c:f>
              <c:numCache>
                <c:formatCode>General</c:formatCode>
                <c:ptCount val="2"/>
                <c:pt idx="0">
                  <c:v>170</c:v>
                </c:pt>
                <c:pt idx="1">
                  <c:v>140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20-448E-86BD-9D70ECF4F8C9}"/>
            </c:ext>
          </c:extLst>
        </c:ser>
        <c:ser>
          <c:idx val="5"/>
          <c:order val="5"/>
          <c:tx>
            <c:strRef>
              <c:f>Sheet1!$X$2</c:f>
              <c:strCache>
                <c:ptCount val="1"/>
                <c:pt idx="0">
                  <c:v>265 kWh</c:v>
                </c:pt>
              </c:strCache>
            </c:strRef>
          </c:tx>
          <c:spPr>
            <a:solidFill>
              <a:srgbClr val="66B3A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Sheet1!$X$3:$X$6</c:f>
              <c:numCache>
                <c:formatCode>General</c:formatCode>
                <c:ptCount val="2"/>
                <c:pt idx="0">
                  <c:v>220</c:v>
                </c:pt>
                <c:pt idx="1">
                  <c:v>190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020-448E-86BD-9D70ECF4F8C9}"/>
            </c:ext>
          </c:extLst>
        </c:ser>
        <c:ser>
          <c:idx val="6"/>
          <c:order val="6"/>
          <c:tx>
            <c:strRef>
              <c:f>Sheet1!$Y$2</c:f>
              <c:strCache>
                <c:ptCount val="1"/>
                <c:pt idx="0">
                  <c:v>330 kWh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Sheet1!$Y$3:$Y$6</c:f>
              <c:numCache>
                <c:formatCode>General</c:formatCode>
                <c:ptCount val="2"/>
                <c:pt idx="0">
                  <c:v>270</c:v>
                </c:pt>
                <c:pt idx="1">
                  <c:v>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020-448E-86BD-9D70ECF4F8C9}"/>
            </c:ext>
          </c:extLst>
        </c:ser>
        <c:ser>
          <c:idx val="7"/>
          <c:order val="7"/>
          <c:tx>
            <c:strRef>
              <c:f>Sheet1!$Z$2</c:f>
              <c:strCache>
                <c:ptCount val="1"/>
                <c:pt idx="0">
                  <c:v>395 kWh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Sheet1!$R$3:$R$6</c:f>
              <c:strCache>
                <c:ptCount val="2"/>
                <c:pt idx="0">
                  <c:v>20-25 degr.</c:v>
                </c:pt>
                <c:pt idx="1">
                  <c:v> -10 degr.</c:v>
                </c:pt>
              </c:strCache>
            </c:strRef>
          </c:cat>
          <c:val>
            <c:numRef>
              <c:f>Sheet1!$Z$3:$Z$6</c:f>
              <c:numCache>
                <c:formatCode>General</c:formatCode>
                <c:ptCount val="2"/>
                <c:pt idx="0">
                  <c:v>330</c:v>
                </c:pt>
                <c:pt idx="1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2020-448E-86BD-9D70ECF4F8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18566136"/>
        <c:axId val="618571712"/>
      </c:barChart>
      <c:catAx>
        <c:axId val="618566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18571712"/>
        <c:crosses val="autoZero"/>
        <c:auto val="1"/>
        <c:lblAlgn val="ctr"/>
        <c:lblOffset val="100"/>
        <c:noMultiLvlLbl val="0"/>
      </c:catAx>
      <c:valAx>
        <c:axId val="618571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618566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k-SK" sz="1400" dirty="0"/>
              <a:t>FE 6x2 distribúcia</a:t>
            </a:r>
            <a:endParaRPr lang="en-US" sz="14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200kWh</c:v>
                </c:pt>
              </c:strCache>
            </c:strRef>
          </c:tx>
          <c:spPr>
            <a:solidFill>
              <a:srgbClr val="B8DED8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20-25deg</c:v>
                </c:pt>
                <c:pt idx="1">
                  <c:v>minus 10deg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155</c:v>
                </c:pt>
                <c:pt idx="1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58-49EA-AD24-5A0802CFE65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265kWh</c:v>
                </c:pt>
              </c:strCache>
            </c:strRef>
          </c:tx>
          <c:spPr>
            <a:solidFill>
              <a:schemeClr val="accent3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20-25deg</c:v>
                </c:pt>
                <c:pt idx="1">
                  <c:v>minus 10deg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210</c:v>
                </c:pt>
                <c:pt idx="1">
                  <c:v>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58-49EA-AD24-5A0802CFE65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375kWh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Sheet1!$A$2:$A$3</c:f>
              <c:strCache>
                <c:ptCount val="2"/>
                <c:pt idx="0">
                  <c:v>20-25deg</c:v>
                </c:pt>
                <c:pt idx="1">
                  <c:v>minus 10deg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300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82-45E5-BD61-0EF969EB5E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42793368"/>
        <c:axId val="1242796320"/>
      </c:barChart>
      <c:catAx>
        <c:axId val="1242793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42796320"/>
        <c:crosses val="autoZero"/>
        <c:auto val="1"/>
        <c:lblAlgn val="ctr"/>
        <c:lblOffset val="100"/>
        <c:noMultiLvlLbl val="0"/>
      </c:catAx>
      <c:valAx>
        <c:axId val="124279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1242793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97142837263161"/>
          <c:y val="0.10063561288434598"/>
          <c:w val="0.56550905985509414"/>
          <c:h val="0.798728774231308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spPr>
            <a:ln>
              <a:noFill/>
            </a:ln>
          </c:spPr>
          <c:explosion val="7"/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148-594F-91DB-B3F4D1AC5151}"/>
              </c:ext>
            </c:extLst>
          </c:dPt>
          <c:dPt>
            <c:idx val="1"/>
            <c:bubble3D val="0"/>
            <c:spPr>
              <a:solidFill>
                <a:srgbClr val="A8D4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48-594F-91DB-B3F4D1AC5151}"/>
              </c:ext>
            </c:extLst>
          </c:dPt>
          <c:dPt>
            <c:idx val="2"/>
            <c:bubble3D val="0"/>
            <c:spPr>
              <a:solidFill>
                <a:srgbClr val="96B0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148-594F-91DB-B3F4D1AC5151}"/>
              </c:ext>
            </c:extLst>
          </c:dPt>
          <c:dPt>
            <c:idx val="3"/>
            <c:bubble3D val="0"/>
            <c:spPr>
              <a:solidFill>
                <a:srgbClr val="53565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148-594F-91DB-B3F4D1AC5151}"/>
              </c:ext>
            </c:extLst>
          </c:dPt>
          <c:dPt>
            <c:idx val="4"/>
            <c:bubble3D val="0"/>
            <c:spPr>
              <a:solidFill>
                <a:srgbClr val="78B83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148-594F-91DB-B3F4D1AC5151}"/>
              </c:ext>
            </c:extLst>
          </c:dPt>
          <c:dPt>
            <c:idx val="5"/>
            <c:bubble3D val="0"/>
            <c:spPr>
              <a:solidFill>
                <a:srgbClr val="66B3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148-594F-91DB-B3F4D1AC5151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148-594F-91DB-B3F4D1AC5151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148-594F-91DB-B3F4D1AC5151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148-594F-91DB-B3F4D1AC5151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148-594F-91DB-B3F4D1AC515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148-594F-91DB-B3F4D1AC5151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148-594F-91DB-B3F4D1AC5151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E148-594F-91DB-B3F4D1AC5151}"/>
              </c:ext>
            </c:extLst>
          </c:dPt>
          <c:dLbls>
            <c:dLbl>
              <c:idx val="0"/>
              <c:layout>
                <c:manualLayout>
                  <c:x val="-5.7799745172490237E-2"/>
                  <c:y val="2.6565075919640187E-2"/>
                </c:manualLayout>
              </c:layout>
              <c:tx>
                <c:rich>
                  <a:bodyPr/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Amortizácia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CE949207-4444-B041-99BA-3B2180204288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[PERCENTO]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345823762447202"/>
                      <c:h val="0.1994654712282896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148-594F-91DB-B3F4D1AC515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err="1">
                        <a:solidFill>
                          <a:schemeClr val="bg1"/>
                        </a:solidFill>
                      </a:rPr>
                      <a:t>Nafta</a:t>
                    </a:r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66BFA9DD-C9DB-0644-8A99-84070490B644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[PERCENTO]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610584387102672"/>
                      <c:h val="0.12068134489207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148-594F-91DB-B3F4D1AC515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28A3298-E817-0A4F-84FF-12F25A9366E5}" type="CATEGORYNAME">
                      <a:rPr lang="en-US" smtClean="0">
                        <a:solidFill>
                          <a:schemeClr val="bg1"/>
                        </a:solidFill>
                      </a:rPr>
                      <a:pPr/>
                      <a:t>[NÁZOV KATEGÓRIE]</a:t>
                    </a:fld>
                    <a:r>
                      <a:rPr lang="en-US" dirty="0">
                        <a:solidFill>
                          <a:schemeClr val="bg1"/>
                        </a:solidFill>
                      </a:rPr>
                      <a:t> </a:t>
                    </a:r>
                    <a:fld id="{3E9C2369-B033-9B4D-9947-5078DF86D52F}" type="PERCENTAGE">
                      <a:rPr lang="en-US" baseline="0" smtClean="0">
                        <a:solidFill>
                          <a:schemeClr val="bg1"/>
                        </a:solidFill>
                      </a:rPr>
                      <a:pPr/>
                      <a:t>[PERCENTO]</a:t>
                    </a:fld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45729306737568"/>
                      <c:h val="0.12068134489207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148-594F-91DB-B3F4D1AC5151}"/>
                </c:ext>
              </c:extLst>
            </c:dLbl>
            <c:dLbl>
              <c:idx val="3"/>
              <c:layout>
                <c:manualLayout>
                  <c:x val="4.1396670175482329E-4"/>
                  <c:y val="-2.6565075919640198E-2"/>
                </c:manualLayout>
              </c:layout>
              <c:tx>
                <c:rich>
                  <a:bodyPr/>
                  <a:lstStyle/>
                  <a:p>
                    <a:fld id="{17B4C51C-F802-734E-BF5F-F328AF0CAA33}" type="CATEGORYNAME">
                      <a:rPr lang="en-US" sz="1100" smtClean="0"/>
                      <a:pPr/>
                      <a:t>[NÁZOV KATEGÓRIE]</a:t>
                    </a:fld>
                    <a:r>
                      <a:rPr lang="en-US" sz="1100" dirty="0"/>
                      <a:t> </a:t>
                    </a:r>
                    <a:fld id="{0A17AA47-FEBC-FE4F-88AF-994BE623892C}" type="PERCENTAGE">
                      <a:rPr lang="en-US" sz="1100" baseline="0" smtClean="0"/>
                      <a:pPr/>
                      <a:t>[PERCENTO]</a:t>
                    </a:fld>
                    <a:endParaRPr lang="en-US" sz="110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83763061616565"/>
                      <c:h val="0.12068134489207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148-594F-91DB-B3F4D1AC5151}"/>
                </c:ext>
              </c:extLst>
            </c:dLbl>
            <c:dLbl>
              <c:idx val="4"/>
              <c:layout>
                <c:manualLayout>
                  <c:x val="-9.633306664750119E-3"/>
                  <c:y val="-3.7950108456628853E-3"/>
                </c:manualLayout>
              </c:layout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lang="en-US" sz="1100" b="0" i="0" u="none" strike="noStrike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5834E36-07FA-8349-8817-DDBD656B3CFB}" type="CATEGORYNAME">
                      <a:rPr lang="en-US" sz="1100" smtClean="0">
                        <a:solidFill>
                          <a:schemeClr val="bg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sz="1100">
                        <a:solidFill>
                          <a:schemeClr val="bg1"/>
                        </a:solidFill>
                      </a:rPr>
                      <a:t> </a:t>
                    </a:r>
                    <a:fld id="{3A40167A-B49F-0A40-A810-F6A85722E682}" type="PERCENTAGE">
                      <a:rPr lang="en-US" sz="1100" baseline="0" smtClean="0">
                        <a:solidFill>
                          <a:schemeClr val="bg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sz="110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lang="en-US" sz="1100" b="0" i="0" u="none" strike="noStrike" kern="1200" baseline="0" noProof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15269189290875"/>
                      <c:h val="0.136648778320268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148-594F-91DB-B3F4D1AC5151}"/>
                </c:ext>
              </c:extLst>
            </c:dLbl>
            <c:dLbl>
              <c:idx val="5"/>
              <c:layout>
                <c:manualLayout>
                  <c:x val="0"/>
                  <c:y val="-0.33016594357267104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>
                        <a:solidFill>
                          <a:schemeClr val="bg1"/>
                        </a:solidFill>
                      </a:rPr>
                      <a:t>Nesúvisiace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baseline="0" dirty="0" err="1">
                        <a:solidFill>
                          <a:schemeClr val="bg1"/>
                        </a:solidFill>
                      </a:rPr>
                      <a:t>náklady</a:t>
                    </a:r>
                    <a:r>
                      <a:rPr lang="en-US" baseline="0" dirty="0">
                        <a:solidFill>
                          <a:schemeClr val="bg1"/>
                        </a:solidFill>
                      </a:rPr>
                      <a:t>
</a:t>
                    </a:r>
                    <a:fld id="{91F3392E-A8EB-7D43-94CE-1274DB70C200}" type="PERCENTAGE">
                      <a:rPr lang="en-US" baseline="0">
                        <a:solidFill>
                          <a:schemeClr val="bg1"/>
                        </a:solidFill>
                      </a:rPr>
                      <a:pPr/>
                      <a:t>[PERCENTO]</a:t>
                    </a:fld>
                    <a:endParaRPr lang="en-US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13699610838784"/>
                      <c:h val="0.221521084104205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E148-594F-91DB-B3F4D1AC515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C6260060-A715-42BB-8359-732DBCDA2956}" type="CATEGORYNAME">
                      <a:rPr lang="en-US" dirty="0">
                        <a:solidFill>
                          <a:schemeClr val="tx1"/>
                        </a:solidFill>
                      </a:rPr>
                      <a:pPr/>
                      <a:t>[NÁZOV KATEGÓRIE]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
</a:t>
                    </a:r>
                    <a:fld id="{9ECF03DF-DB3C-4F36-983C-0424367DC061}" type="PERCENTAGE">
                      <a:rPr lang="en-US" baseline="0" dirty="0">
                        <a:solidFill>
                          <a:schemeClr val="tx1"/>
                        </a:solidFill>
                      </a:rPr>
                      <a:pPr/>
                      <a:t>[PERCENTO]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62399643806183"/>
                      <c:h val="0.213669016554295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E148-594F-91DB-B3F4D1AC5151}"/>
                </c:ext>
              </c:extLst>
            </c:dLbl>
            <c:dLbl>
              <c:idx val="9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22578702572241"/>
                      <c:h val="0.190276335066842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E148-594F-91DB-B3F4D1AC5151}"/>
                </c:ext>
              </c:extLst>
            </c:dLbl>
            <c:dLbl>
              <c:idx val="10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07088366464892"/>
                      <c:h val="0.18231577187364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E148-594F-91DB-B3F4D1AC5151}"/>
                </c:ext>
              </c:extLst>
            </c:dLbl>
            <c:dLbl>
              <c:idx val="11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26535569119315"/>
                      <c:h val="0.16758755798570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E148-594F-91DB-B3F4D1AC5151}"/>
                </c:ext>
              </c:extLst>
            </c:dLbl>
            <c:dLbl>
              <c:idx val="12"/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26711327007063"/>
                      <c:h val="0.132351301956941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E148-594F-91DB-B3F4D1AC5151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0" i="0" u="none" strike="noStrike" kern="1200" baseline="0" noProof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2700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Depreciation</c:v>
                </c:pt>
                <c:pt idx="1">
                  <c:v>Fuel</c:v>
                </c:pt>
                <c:pt idx="2">
                  <c:v>Leasing</c:v>
                </c:pt>
                <c:pt idx="3">
                  <c:v>Services</c:v>
                </c:pt>
                <c:pt idx="4">
                  <c:v>Insurance</c:v>
                </c:pt>
                <c:pt idx="5">
                  <c:v>Unaffected costs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3.4825048277548985E-3</c:v>
                </c:pt>
                <c:pt idx="1">
                  <c:v>7.3572041306375749E-2</c:v>
                </c:pt>
                <c:pt idx="2">
                  <c:v>0.11351885892022751</c:v>
                </c:pt>
                <c:pt idx="3">
                  <c:v>2.3835171407995178E-2</c:v>
                </c:pt>
                <c:pt idx="4">
                  <c:v>3.1132108371248742E-2</c:v>
                </c:pt>
                <c:pt idx="5">
                  <c:v>0.75445931516639786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E148-594F-91DB-B3F4D1AC515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46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noProof="0"/>
      </a:pPr>
      <a:endParaRPr lang="sk-S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097142837263161"/>
          <c:y val="0.10063561288434598"/>
          <c:w val="0.56550905985509414"/>
          <c:h val="0.79872877423130806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Costs</c:v>
                </c:pt>
              </c:strCache>
            </c:strRef>
          </c:tx>
          <c:spPr>
            <a:ln>
              <a:noFill/>
            </a:ln>
          </c:spPr>
          <c:explosion val="7"/>
          <c:dPt>
            <c:idx val="0"/>
            <c:bubble3D val="0"/>
            <c:spPr>
              <a:solidFill>
                <a:schemeClr val="accent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B9-DB45-9426-ACDF51D54A00}"/>
              </c:ext>
            </c:extLst>
          </c:dPt>
          <c:dPt>
            <c:idx val="1"/>
            <c:bubble3D val="0"/>
            <c:spPr>
              <a:solidFill>
                <a:srgbClr val="A8D46B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B9-DB45-9426-ACDF51D54A00}"/>
              </c:ext>
            </c:extLst>
          </c:dPt>
          <c:dPt>
            <c:idx val="2"/>
            <c:bubble3D val="0"/>
            <c:spPr>
              <a:solidFill>
                <a:srgbClr val="96B0B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DB9-DB45-9426-ACDF51D54A00}"/>
              </c:ext>
            </c:extLst>
          </c:dPt>
          <c:dPt>
            <c:idx val="3"/>
            <c:bubble3D val="0"/>
            <c:spPr>
              <a:solidFill>
                <a:srgbClr val="53565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DB9-DB45-9426-ACDF51D54A00}"/>
              </c:ext>
            </c:extLst>
          </c:dPt>
          <c:dPt>
            <c:idx val="4"/>
            <c:bubble3D val="0"/>
            <c:spPr>
              <a:solidFill>
                <a:srgbClr val="78B83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5DB9-DB45-9426-ACDF51D54A00}"/>
              </c:ext>
            </c:extLst>
          </c:dPt>
          <c:dPt>
            <c:idx val="5"/>
            <c:bubble3D val="0"/>
            <c:spPr>
              <a:solidFill>
                <a:srgbClr val="66B3A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5DB9-DB45-9426-ACDF51D54A00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5DB9-DB45-9426-ACDF51D54A00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5DB9-DB45-9426-ACDF51D54A00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DB9-DB45-9426-ACDF51D54A00}"/>
              </c:ext>
            </c:extLst>
          </c:dPt>
          <c:dPt>
            <c:idx val="9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DB9-DB45-9426-ACDF51D54A00}"/>
              </c:ext>
            </c:extLst>
          </c:dPt>
          <c:dPt>
            <c:idx val="1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DB9-DB45-9426-ACDF51D54A00}"/>
              </c:ext>
            </c:extLst>
          </c:dPt>
          <c:dPt>
            <c:idx val="1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DB9-DB45-9426-ACDF51D54A00}"/>
              </c:ext>
            </c:extLst>
          </c:dPt>
          <c:dPt>
            <c:idx val="1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DB9-DB45-9426-ACDF51D54A00}"/>
              </c:ext>
            </c:extLst>
          </c:dPt>
          <c:dLbls>
            <c:dLbl>
              <c:idx val="0"/>
              <c:layout>
                <c:manualLayout>
                  <c:x val="4.3564354933731935E-3"/>
                  <c:y val="1.5180043382651541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lang="en-US" sz="1100" b="0" i="0" u="none" strike="noStrike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aseline="0" dirty="0" err="1"/>
                      <a:t>Amortizácia</a:t>
                    </a:r>
                    <a:r>
                      <a:rPr lang="en-US" sz="1100" baseline="0" dirty="0"/>
                      <a:t> </a:t>
                    </a:r>
                    <a:fld id="{2333A21C-455C-8648-8020-39EDFB2BFA27}" type="PERCENTAGE">
                      <a:rPr lang="en-US" sz="1100" baseline="0" smtClean="0"/>
                      <a:pPr algn="l">
                        <a:defRPr sz="11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sz="1100" baseline="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lang="en-US" sz="1100" b="0" i="0" u="none" strike="noStrike" kern="1200" baseline="0" noProof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45180682569538"/>
                      <c:h val="0.195890989359327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DB9-DB45-9426-ACDF51D54A00}"/>
                </c:ext>
              </c:extLst>
            </c:dLbl>
            <c:dLbl>
              <c:idx val="1"/>
              <c:layout>
                <c:manualLayout>
                  <c:x val="2.3620981958573758E-2"/>
                  <c:y val="5.4929943203329806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lang="en-US" sz="1100" b="0" i="0" u="none" strike="noStrike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8238A00-82B9-488C-B481-7ED737962304}" type="CATEGORYNAME">
                      <a:rPr lang="en-US" sz="1100" smtClean="0"/>
                      <a:pPr algn="l">
                        <a:defRPr sz="110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sz="1100" baseline="0" dirty="0"/>
                      <a:t> </a:t>
                    </a:r>
                    <a:fld id="{00EA4E9F-9AC3-45A1-80E5-7FC7D70E9D30}" type="PERCENTAGE">
                      <a:rPr lang="en-US" sz="1100" baseline="0" smtClean="0"/>
                      <a:pPr algn="l">
                        <a:defRPr sz="11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sz="1100" baseline="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lang="en-US" sz="1100" b="0" i="0" u="none" strike="noStrike" kern="1200" baseline="0" noProof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37242735655659"/>
                      <c:h val="0.12068134489207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DB9-DB45-9426-ACDF51D54A00}"/>
                </c:ext>
              </c:extLst>
            </c:dLbl>
            <c:dLbl>
              <c:idx val="2"/>
              <c:layout>
                <c:manualLayout>
                  <c:x val="9.7531062475361731E-3"/>
                  <c:y val="2.2854332243936057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lang="en-US" sz="1100" b="0" i="0" u="none" strike="noStrike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5C6DFCB-AD94-CE49-A8AE-5B62BB10F510}" type="CATEGORYNAME">
                      <a:rPr lang="en-US" sz="1100" smtClean="0"/>
                      <a:pPr algn="l">
                        <a:defRPr sz="1100">
                          <a:solidFill>
                            <a:schemeClr val="bg1"/>
                          </a:solidFill>
                        </a:defRPr>
                      </a:pPr>
                      <a:t>[NÁZOV KATEGÓRIE]</a:t>
                    </a:fld>
                    <a:r>
                      <a:rPr lang="en-US" sz="1100" baseline="0" dirty="0"/>
                      <a:t> </a:t>
                    </a:r>
                    <a:fld id="{0F8EBDB9-8550-1149-9A2A-2B17B6FC0A88}" type="PERCENTAGE">
                      <a:rPr lang="en-US" sz="1100" baseline="0" smtClean="0"/>
                      <a:pPr algn="l">
                        <a:defRPr sz="11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sz="1100" baseline="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lang="en-US" sz="1100" b="0" i="0" u="none" strike="noStrike" kern="1200" baseline="0" noProof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684521067987514"/>
                      <c:h val="0.12068134489207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DB9-DB45-9426-ACDF51D54A00}"/>
                </c:ext>
              </c:extLst>
            </c:dLbl>
            <c:dLbl>
              <c:idx val="3"/>
              <c:layout>
                <c:manualLayout>
                  <c:x val="1.1019364189853656E-2"/>
                  <c:y val="-3.4882126066674457E-2"/>
                </c:manualLayout>
              </c:layout>
              <c:tx>
                <c:rich>
                  <a:bodyPr rot="0" spcFirstLastPara="1" vertOverflow="ellipsis" vert="horz" wrap="square" anchor="ctr" anchorCtr="0"/>
                  <a:lstStyle/>
                  <a:p>
                    <a:pPr algn="l">
                      <a:defRPr lang="en-US" sz="1100" b="0" i="0" u="none" strike="noStrike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dirty="0"/>
                      <a:t>Servis </a:t>
                    </a:r>
                    <a:fld id="{CE391D59-6D17-0642-9181-4CEC14B8057F}" type="PERCENTAGE">
                      <a:rPr lang="en-US" sz="1100" baseline="0" smtClean="0"/>
                      <a:pPr algn="l">
                        <a:defRPr sz="11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sz="110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0"/>
                <a:lstStyle/>
                <a:p>
                  <a:pPr algn="l">
                    <a:defRPr lang="en-US" sz="1100" b="0" i="0" u="none" strike="noStrike" kern="1200" baseline="0" noProof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08166567339309"/>
                      <c:h val="0.1206813448920797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DB9-DB45-9426-ACDF51D54A00}"/>
                </c:ext>
              </c:extLst>
            </c:dLbl>
            <c:dLbl>
              <c:idx val="4"/>
              <c:layout>
                <c:manualLayout>
                  <c:x val="-1.3047405792437898E-2"/>
                  <c:y val="-3.5852692619958951E-2"/>
                </c:manualLayout>
              </c:layout>
              <c:tx>
                <c:rich>
                  <a:bodyPr rot="0" spcFirstLastPara="1" vertOverflow="ellipsis" vert="horz" wrap="square" lIns="0" tIns="0" rIns="0" bIns="0" anchor="ctr" anchorCtr="1"/>
                  <a:lstStyle/>
                  <a:p>
                    <a:pPr>
                      <a:defRPr lang="en-US" sz="1100" b="0" i="0" u="none" strike="noStrike" kern="1200" baseline="0" noProof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aseline="0" dirty="0" err="1">
                        <a:solidFill>
                          <a:schemeClr val="bg1"/>
                        </a:solidFill>
                      </a:rPr>
                      <a:t>Poistenie</a:t>
                    </a:r>
                    <a:r>
                      <a:rPr lang="en-US" sz="1100" baseline="0" dirty="0">
                        <a:solidFill>
                          <a:schemeClr val="bg1"/>
                        </a:solidFill>
                      </a:rPr>
                      <a:t> </a:t>
                    </a:r>
                    <a:fld id="{33316E08-3727-A24B-A56E-D007C1688079}" type="PERCENTAGE">
                      <a:rPr lang="en-US" sz="1100" baseline="0" smtClean="0">
                        <a:solidFill>
                          <a:schemeClr val="bg1"/>
                        </a:solidFill>
                      </a:rPr>
                      <a:pPr>
                        <a:defRPr sz="1100">
                          <a:solidFill>
                            <a:schemeClr val="bg1"/>
                          </a:solidFill>
                        </a:defRPr>
                      </a:pPr>
                      <a:t>[PERCENTO]</a:t>
                    </a:fld>
                    <a:endParaRPr lang="en-US" sz="1100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0" tIns="0" rIns="0" bIns="0" anchor="ctr" anchorCtr="1"/>
                <a:lstStyle/>
                <a:p>
                  <a:pPr>
                    <a:defRPr lang="en-US" sz="1100" b="0" i="0" u="none" strike="noStrike" kern="1200" baseline="0" noProof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k-SK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722070516187694"/>
                      <c:h val="0.13664818825741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DB9-DB45-9426-ACDF51D54A00}"/>
                </c:ext>
              </c:extLst>
            </c:dLbl>
            <c:dLbl>
              <c:idx val="5"/>
              <c:layout>
                <c:manualLayout>
                  <c:x val="0"/>
                  <c:y val="-0.32569530126857948"/>
                </c:manualLayout>
              </c:layout>
              <c:tx>
                <c:rich>
                  <a:bodyPr/>
                  <a:lstStyle/>
                  <a:p>
                    <a:r>
                      <a:rPr lang="en-US" sz="900" b="0" i="0" u="none" strike="noStrike" kern="1200" baseline="0" noProof="0" dirty="0" err="1">
                        <a:solidFill>
                          <a:schemeClr val="bg1"/>
                        </a:solidFill>
                      </a:rPr>
                      <a:t>Nesúvisiace</a:t>
                    </a:r>
                    <a:r>
                      <a:rPr lang="en-US" sz="900" b="0" i="0" u="none" strike="noStrike" kern="1200" baseline="0" noProof="0" dirty="0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900" b="0" i="0" u="none" strike="noStrike" kern="1200" baseline="0" noProof="0" dirty="0" err="1">
                        <a:solidFill>
                          <a:schemeClr val="bg1"/>
                        </a:solidFill>
                      </a:rPr>
                      <a:t>náklady</a:t>
                    </a:r>
                    <a:r>
                      <a:rPr lang="en-US" baseline="0" dirty="0"/>
                      <a:t>
</a:t>
                    </a:r>
                    <a:fld id="{97CCA7AC-AD98-4E98-B356-89F2BB84E0CA}" type="PERCENTAGE">
                      <a:rPr lang="en-US" baseline="0"/>
                      <a:pPr/>
                      <a:t>[PERCENTO]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706542680695339"/>
                      <c:h val="0.171475978771643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DB9-DB45-9426-ACDF51D54A00}"/>
                </c:ext>
              </c:extLst>
            </c:dLbl>
            <c:dLbl>
              <c:idx val="6"/>
              <c:layout>
                <c:manualLayout>
                  <c:x val="3.665128907558371E-2"/>
                  <c:y val="0.3070591138545264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DB9-DB45-9426-ACDF51D54A00}"/>
                </c:ext>
              </c:extLst>
            </c:dLbl>
            <c:dLbl>
              <c:idx val="7"/>
              <c:layout>
                <c:manualLayout>
                  <c:x val="-5.0844427470617876E-2"/>
                  <c:y val="0.1977148073451995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DB9-DB45-9426-ACDF51D54A00}"/>
                </c:ext>
              </c:extLst>
            </c:dLbl>
            <c:dLbl>
              <c:idx val="8"/>
              <c:layout>
                <c:manualLayout>
                  <c:x val="1.7182137525742443E-2"/>
                  <c:y val="-0.32978109606830008"/>
                </c:manualLayout>
              </c:layout>
              <c:tx>
                <c:rich>
                  <a:bodyPr/>
                  <a:lstStyle/>
                  <a:p>
                    <a:fld id="{C6260060-A715-42BB-8359-732DBCDA2956}" type="CATEGORYNAME">
                      <a:rPr lang="en-US" dirty="0">
                        <a:solidFill>
                          <a:schemeClr val="tx1"/>
                        </a:solidFill>
                      </a:rPr>
                      <a:pPr/>
                      <a:t>[NÁZOV KATEGÓRIE]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
</a:t>
                    </a:r>
                    <a:fld id="{9ECF03DF-DB3C-4F36-983C-0424367DC061}" type="PERCENTAGE">
                      <a:rPr lang="en-US" baseline="0" dirty="0">
                        <a:solidFill>
                          <a:schemeClr val="tx1"/>
                        </a:solidFill>
                      </a:rPr>
                      <a:pPr/>
                      <a:t>[PERCENTO]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762399643806183"/>
                      <c:h val="0.2136690165542950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5DB9-DB45-9426-ACDF51D54A00}"/>
                </c:ext>
              </c:extLst>
            </c:dLbl>
            <c:dLbl>
              <c:idx val="9"/>
              <c:layout>
                <c:manualLayout>
                  <c:x val="-0.16906800114585863"/>
                  <c:y val="0.3802858255867688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522578702572241"/>
                      <c:h val="0.190276335066842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3-5DB9-DB45-9426-ACDF51D54A00}"/>
                </c:ext>
              </c:extLst>
            </c:dLbl>
            <c:dLbl>
              <c:idx val="10"/>
              <c:layout>
                <c:manualLayout>
                  <c:x val="-0.15784005272152704"/>
                  <c:y val="0.1865872193878143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907088366464892"/>
                      <c:h val="0.182315771873642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5DB9-DB45-9426-ACDF51D54A00}"/>
                </c:ext>
              </c:extLst>
            </c:dLbl>
            <c:dLbl>
              <c:idx val="11"/>
              <c:layout>
                <c:manualLayout>
                  <c:x val="-0.25651629778737645"/>
                  <c:y val="4.1590081533413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26535569119315"/>
                      <c:h val="0.1675875579857010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7-5DB9-DB45-9426-ACDF51D54A00}"/>
                </c:ext>
              </c:extLst>
            </c:dLbl>
            <c:dLbl>
              <c:idx val="12"/>
              <c:layout>
                <c:manualLayout>
                  <c:x val="-0.23065075383120609"/>
                  <c:y val="4.9077378948077311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526711327007063"/>
                      <c:h val="0.132351301956941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9-5DB9-DB45-9426-ACDF51D54A0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00" b="0" i="0" u="none" strike="noStrike" kern="1200" baseline="0" noProof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sk-SK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12700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Depreciation</c:v>
                </c:pt>
                <c:pt idx="1">
                  <c:v>Electricity</c:v>
                </c:pt>
                <c:pt idx="2">
                  <c:v>Leasing</c:v>
                </c:pt>
                <c:pt idx="3">
                  <c:v>Services</c:v>
                </c:pt>
                <c:pt idx="4">
                  <c:v>Insurance</c:v>
                </c:pt>
                <c:pt idx="5">
                  <c:v>Unaffected costs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5.9428253727475773E-3</c:v>
                </c:pt>
                <c:pt idx="1">
                  <c:v>2.1447012964163955E-2</c:v>
                </c:pt>
                <c:pt idx="2">
                  <c:v>0.19371767978607413</c:v>
                </c:pt>
                <c:pt idx="3">
                  <c:v>1.5817762707082784E-2</c:v>
                </c:pt>
                <c:pt idx="4">
                  <c:v>4.781369256264676E-2</c:v>
                </c:pt>
                <c:pt idx="5">
                  <c:v>0.71526102660728497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5DB9-DB45-9426-ACDF51D54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9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lang="en-US" noProof="0"/>
      </a:pPr>
      <a:endParaRPr lang="sk-S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solidFill>
                  <a:schemeClr val="tx1"/>
                </a:solidFill>
                <a:effectLst/>
                <a:latin typeface="+mn-lt"/>
              </a:rPr>
              <a:t>FH – Climate Impact per Energy Source</a:t>
            </a:r>
          </a:p>
          <a:p>
            <a:pPr>
              <a:defRPr sz="1200"/>
            </a:pPr>
            <a:endParaRPr lang="en-US" sz="1600" b="0" i="0" dirty="0">
              <a:effectLst/>
              <a:latin typeface="+mn-lt"/>
            </a:endParaRPr>
          </a:p>
        </c:rich>
      </c:tx>
      <c:layout>
        <c:manualLayout>
          <c:xMode val="edge"/>
          <c:yMode val="edge"/>
          <c:x val="0.36484696275557382"/>
          <c:y val="2.54371956189567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9.4892033993859523E-2"/>
          <c:y val="0.18928701793217906"/>
          <c:w val="0.88729521375310993"/>
          <c:h val="0.3664218308573237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FH!$F$3</c:f>
              <c:strCache>
                <c:ptCount val="1"/>
                <c:pt idx="0">
                  <c:v>Vehicle Production</c:v>
                </c:pt>
              </c:strCache>
            </c:strRef>
          </c:tx>
          <c:spPr>
            <a:solidFill>
              <a:srgbClr val="396976"/>
            </a:solidFill>
            <a:ln>
              <a:noFill/>
            </a:ln>
            <a:effectLst/>
          </c:spPr>
          <c:invertIfNegative val="0"/>
          <c:cat>
            <c:strRef>
              <c:f>(FH!$B$26,FH!$B$28:$B$35,FH!$B$40:$B$44,FH!$B$49:$B$52)</c:f>
              <c:strCache>
                <c:ptCount val="18"/>
                <c:pt idx="0">
                  <c:v>Hard coal</c:v>
                </c:pt>
                <c:pt idx="1">
                  <c:v>Hydro power</c:v>
                </c:pt>
                <c:pt idx="2">
                  <c:v>Lignite</c:v>
                </c:pt>
                <c:pt idx="3">
                  <c:v>Natural gas</c:v>
                </c:pt>
                <c:pt idx="4">
                  <c:v>Nuclear Power</c:v>
                </c:pt>
                <c:pt idx="5">
                  <c:v>Solar (Photovoltaic)</c:v>
                </c:pt>
                <c:pt idx="6">
                  <c:v>Solar (Thermal)</c:v>
                </c:pt>
                <c:pt idx="7">
                  <c:v>Wind power</c:v>
                </c:pt>
                <c:pt idx="9">
                  <c:v>Diesel B0</c:v>
                </c:pt>
                <c:pt idx="10">
                  <c:v>Diesel B7</c:v>
                </c:pt>
                <c:pt idx="11">
                  <c:v>HVO Rapeseed Oil</c:v>
                </c:pt>
                <c:pt idx="12">
                  <c:v>HVO Slaughterhouse Waste</c:v>
                </c:pt>
                <c:pt idx="14">
                  <c:v>LNG</c:v>
                </c:pt>
                <c:pt idx="15">
                  <c:v>LBG Maize Silage</c:v>
                </c:pt>
                <c:pt idx="16">
                  <c:v>LBG Municipal Organic Waste</c:v>
                </c:pt>
                <c:pt idx="17">
                  <c:v>LBG Sewage Sludge</c:v>
                </c:pt>
              </c:strCache>
            </c:strRef>
          </c:cat>
          <c:val>
            <c:numRef>
              <c:f>(FH!$F$26,FH!$F$28:$F$35,FH!$F$40:$F$44,FH!$F$49:$F$52)</c:f>
              <c:numCache>
                <c:formatCode>0</c:formatCode>
                <c:ptCount val="18"/>
                <c:pt idx="0">
                  <c:v>61443.180695431685</c:v>
                </c:pt>
                <c:pt idx="1">
                  <c:v>61443.180695431685</c:v>
                </c:pt>
                <c:pt idx="2">
                  <c:v>61443.180695431685</c:v>
                </c:pt>
                <c:pt idx="3">
                  <c:v>61443.180695431685</c:v>
                </c:pt>
                <c:pt idx="4">
                  <c:v>61443.180695431685</c:v>
                </c:pt>
                <c:pt idx="5">
                  <c:v>61443.180695431685</c:v>
                </c:pt>
                <c:pt idx="6">
                  <c:v>61443.180695431685</c:v>
                </c:pt>
                <c:pt idx="7">
                  <c:v>61443.180695431685</c:v>
                </c:pt>
                <c:pt idx="9">
                  <c:v>22440.100000000002</c:v>
                </c:pt>
                <c:pt idx="10">
                  <c:v>22440.100000000002</c:v>
                </c:pt>
                <c:pt idx="11">
                  <c:v>22440.100000000002</c:v>
                </c:pt>
                <c:pt idx="12">
                  <c:v>22440.100000000002</c:v>
                </c:pt>
                <c:pt idx="14">
                  <c:v>22586.67482054295</c:v>
                </c:pt>
                <c:pt idx="15">
                  <c:v>22586.67482054295</c:v>
                </c:pt>
                <c:pt idx="16">
                  <c:v>22586.67482054295</c:v>
                </c:pt>
                <c:pt idx="17">
                  <c:v>22586.67482054295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F4-8E4A-AF4A-9A765FC08AAB}"/>
            </c:ext>
          </c:extLst>
        </c:ser>
        <c:ser>
          <c:idx val="1"/>
          <c:order val="1"/>
          <c:tx>
            <c:strRef>
              <c:f>FH!$C$3</c:f>
              <c:strCache>
                <c:ptCount val="1"/>
                <c:pt idx="0">
                  <c:v>Use Phase Electricity</c:v>
                </c:pt>
              </c:strCache>
            </c:strRef>
          </c:tx>
          <c:spPr>
            <a:solidFill>
              <a:srgbClr val="50A294"/>
            </a:solidFill>
            <a:ln>
              <a:noFill/>
            </a:ln>
            <a:effectLst/>
          </c:spPr>
          <c:invertIfNegative val="0"/>
          <c:val>
            <c:numRef>
              <c:f>(FH!$C$26,FH!$C$28:$C$35,FH!$C$40:$C$44,FH!$C$49:$C$52)</c:f>
              <c:numCache>
                <c:formatCode>0</c:formatCode>
                <c:ptCount val="18"/>
                <c:pt idx="0">
                  <c:v>1022271.1655155844</c:v>
                </c:pt>
                <c:pt idx="1">
                  <c:v>6279.1166783214831</c:v>
                </c:pt>
                <c:pt idx="2">
                  <c:v>1162226.998108526</c:v>
                </c:pt>
                <c:pt idx="3">
                  <c:v>483337.78888827894</c:v>
                </c:pt>
                <c:pt idx="4">
                  <c:v>4766.8346724538414</c:v>
                </c:pt>
                <c:pt idx="5">
                  <c:v>58449.906264681718</c:v>
                </c:pt>
                <c:pt idx="6">
                  <c:v>45911.474754207564</c:v>
                </c:pt>
                <c:pt idx="7">
                  <c:v>9171.6591407102042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F4-8E4A-AF4A-9A765FC08AAB}"/>
            </c:ext>
          </c:extLst>
        </c:ser>
        <c:ser>
          <c:idx val="2"/>
          <c:order val="2"/>
          <c:tx>
            <c:strRef>
              <c:f>FH!$D$3</c:f>
              <c:strCache>
                <c:ptCount val="1"/>
                <c:pt idx="0">
                  <c:v>Use Phase Diesel</c:v>
                </c:pt>
              </c:strCache>
            </c:strRef>
          </c:tx>
          <c:spPr>
            <a:solidFill>
              <a:srgbClr val="E1DFDD"/>
            </a:solidFill>
            <a:ln>
              <a:noFill/>
            </a:ln>
            <a:effectLst/>
          </c:spPr>
          <c:invertIfNegative val="0"/>
          <c:val>
            <c:numRef>
              <c:f>(FH!$D$26,FH!$D$28:$D$35,FH!$D$40:$D$44,FH!$D$49:$D$52)</c:f>
              <c:numCache>
                <c:formatCode>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9">
                  <c:v>629733.92917736352</c:v>
                </c:pt>
                <c:pt idx="10">
                  <c:v>595461.70654651278</c:v>
                </c:pt>
                <c:pt idx="11">
                  <c:v>320830.93698155193</c:v>
                </c:pt>
                <c:pt idx="12">
                  <c:v>85926.301898568214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F4-8E4A-AF4A-9A765FC08AAB}"/>
            </c:ext>
          </c:extLst>
        </c:ser>
        <c:ser>
          <c:idx val="3"/>
          <c:order val="3"/>
          <c:tx>
            <c:strRef>
              <c:f>FH!$E$3</c:f>
              <c:strCache>
                <c:ptCount val="1"/>
                <c:pt idx="0">
                  <c:v>Use Phase LNG</c:v>
                </c:pt>
              </c:strCache>
            </c:strRef>
          </c:tx>
          <c:spPr>
            <a:solidFill>
              <a:srgbClr val="F7D302"/>
            </a:solidFill>
            <a:ln>
              <a:noFill/>
            </a:ln>
            <a:effectLst/>
          </c:spPr>
          <c:invertIfNegative val="0"/>
          <c:val>
            <c:numRef>
              <c:f>(FH!$E$26,FH!$E$28:$E$35,FH!$E$40:$E$44,FH!$E$49:$E$52)</c:f>
              <c:numCache>
                <c:formatCode>0</c:formatCode>
                <c:ptCount val="1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4">
                  <c:v>594486.85762394464</c:v>
                </c:pt>
                <c:pt idx="15">
                  <c:v>280433.46174779168</c:v>
                </c:pt>
                <c:pt idx="16">
                  <c:v>245510.03197442816</c:v>
                </c:pt>
                <c:pt idx="17">
                  <c:v>242182.27862032165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0F4-8E4A-AF4A-9A765FC08AAB}"/>
            </c:ext>
          </c:extLst>
        </c:ser>
        <c:ser>
          <c:idx val="4"/>
          <c:order val="4"/>
          <c:tx>
            <c:strRef>
              <c:f>FH!$G$3</c:f>
              <c:strCache>
                <c:ptCount val="1"/>
                <c:pt idx="0">
                  <c:v>Vehicle Maintenance</c:v>
                </c:pt>
              </c:strCache>
            </c:strRef>
          </c:tx>
          <c:spPr>
            <a:solidFill>
              <a:srgbClr val="78B833"/>
            </a:solidFill>
            <a:ln>
              <a:noFill/>
            </a:ln>
            <a:effectLst/>
          </c:spPr>
          <c:invertIfNegative val="0"/>
          <c:val>
            <c:numRef>
              <c:f>(FH!$G$26,FH!$G$28:$G$35,FH!$G$40:$G$44,FH!$G$49:$G$52)</c:f>
              <c:numCache>
                <c:formatCode>0</c:formatCode>
                <c:ptCount val="18"/>
                <c:pt idx="0">
                  <c:v>3976.2940417862992</c:v>
                </c:pt>
                <c:pt idx="1">
                  <c:v>3976.2940417862992</c:v>
                </c:pt>
                <c:pt idx="2">
                  <c:v>3976.2940417862992</c:v>
                </c:pt>
                <c:pt idx="3">
                  <c:v>3976.2940417862992</c:v>
                </c:pt>
                <c:pt idx="4">
                  <c:v>3976.2940417862992</c:v>
                </c:pt>
                <c:pt idx="5">
                  <c:v>3976.2940417862992</c:v>
                </c:pt>
                <c:pt idx="6">
                  <c:v>3976.2940417862992</c:v>
                </c:pt>
                <c:pt idx="7">
                  <c:v>3976.2940417862992</c:v>
                </c:pt>
                <c:pt idx="9">
                  <c:v>4554.0818200000003</c:v>
                </c:pt>
                <c:pt idx="10">
                  <c:v>4554.0818200000003</c:v>
                </c:pt>
                <c:pt idx="11">
                  <c:v>4554.0818200000003</c:v>
                </c:pt>
                <c:pt idx="12">
                  <c:v>4554.0818200000003</c:v>
                </c:pt>
                <c:pt idx="14">
                  <c:v>4938.8135920454015</c:v>
                </c:pt>
                <c:pt idx="15">
                  <c:v>4938.8135920454015</c:v>
                </c:pt>
                <c:pt idx="16">
                  <c:v>4938.8135920454015</c:v>
                </c:pt>
                <c:pt idx="17">
                  <c:v>4938.8135920454015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F4-8E4A-AF4A-9A765FC08A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1"/>
        <c:overlap val="100"/>
        <c:axId val="642930896"/>
        <c:axId val="642931224"/>
      </c:barChart>
      <c:catAx>
        <c:axId val="642930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  <c:crossAx val="642931224"/>
        <c:crosses val="autoZero"/>
        <c:auto val="1"/>
        <c:lblAlgn val="ctr"/>
        <c:lblOffset val="100"/>
        <c:noMultiLvlLbl val="0"/>
      </c:catAx>
      <c:valAx>
        <c:axId val="642931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baseline="0" dirty="0" err="1">
                    <a:solidFill>
                      <a:schemeClr val="tx1"/>
                    </a:solidFill>
                    <a:effectLst/>
                    <a:latin typeface="+mn-lt"/>
                  </a:rPr>
                  <a:t>Tonne</a:t>
                </a:r>
                <a:r>
                  <a:rPr lang="en-US" sz="1000" b="0" i="0" baseline="0" dirty="0">
                    <a:solidFill>
                      <a:schemeClr val="tx1"/>
                    </a:solidFill>
                    <a:effectLst/>
                    <a:latin typeface="+mn-lt"/>
                  </a:rPr>
                  <a:t> CO</a:t>
                </a:r>
                <a:r>
                  <a:rPr lang="en-US" sz="1000" b="0" i="0" baseline="-25000" dirty="0">
                    <a:solidFill>
                      <a:schemeClr val="tx1"/>
                    </a:solidFill>
                    <a:effectLst/>
                    <a:latin typeface="+mn-lt"/>
                  </a:rPr>
                  <a:t>2</a:t>
                </a:r>
                <a:r>
                  <a:rPr lang="en-US" sz="1000" b="0" i="0" baseline="0" dirty="0">
                    <a:solidFill>
                      <a:schemeClr val="tx1"/>
                    </a:solidFill>
                    <a:effectLst/>
                    <a:latin typeface="+mn-lt"/>
                  </a:rPr>
                  <a:t>-eq./vehicle life</a:t>
                </a:r>
                <a:endParaRPr lang="en-US" sz="1000" b="0" i="0" dirty="0">
                  <a:solidFill>
                    <a:schemeClr val="tx1"/>
                  </a:solidFill>
                  <a:effectLst/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1.5376214578924593E-2"/>
              <c:y val="0.194868916582040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sk-SK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  <c:crossAx val="642930896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</c:legendEntry>
      <c:layout>
        <c:manualLayout>
          <c:xMode val="edge"/>
          <c:yMode val="edge"/>
          <c:x val="7.2374041351400714E-2"/>
          <c:y val="0.91262460654756716"/>
          <c:w val="0.85525177488394344"/>
          <c:h val="5.01930291668787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r>
              <a:rPr lang="en-US" sz="1600" b="0" i="0" baseline="0" dirty="0">
                <a:solidFill>
                  <a:schemeClr val="tx1"/>
                </a:solidFill>
                <a:effectLst/>
                <a:latin typeface="Volvo Novum SemiLight" panose="020B0403040502060204" pitchFamily="34" charset="77"/>
              </a:rPr>
              <a:t>Break-even Selected Energy Sources</a:t>
            </a:r>
          </a:p>
          <a:p>
            <a:pPr>
              <a:defRPr>
                <a:latin typeface="Volvo Novum SemiLight" panose="020B0403040502060204" pitchFamily="34" charset="77"/>
              </a:defRPr>
            </a:pPr>
            <a:endParaRPr lang="en-US" sz="1600" b="0" i="0" dirty="0">
              <a:effectLst/>
              <a:latin typeface="Volvo Novum SemiLight" panose="020B0403040502060204" pitchFamily="34" charset="77"/>
            </a:endParaRPr>
          </a:p>
        </c:rich>
      </c:tx>
      <c:layout>
        <c:manualLayout>
          <c:xMode val="edge"/>
          <c:yMode val="edge"/>
          <c:x val="0.35656627196269342"/>
          <c:y val="2.9597258186482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Volvo Novum SemiLight" panose="020B0403040502060204" pitchFamily="34" charset="77"/>
              <a:ea typeface="+mn-ea"/>
              <a:cs typeface="+mn-cs"/>
            </a:defRPr>
          </a:pPr>
          <a:endParaRPr lang="sk-SK"/>
        </a:p>
      </c:txPr>
    </c:title>
    <c:autoTitleDeleted val="0"/>
    <c:plotArea>
      <c:layout>
        <c:manualLayout>
          <c:layoutTarget val="inner"/>
          <c:xMode val="edge"/>
          <c:yMode val="edge"/>
          <c:x val="0.11689940809339952"/>
          <c:y val="0.12803977725686022"/>
          <c:w val="0.87298956895001578"/>
          <c:h val="0.70896778767379909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915448"/>
        <c:axId val="991918728"/>
      </c:lineChart>
      <c:catAx>
        <c:axId val="991915448"/>
        <c:scaling>
          <c:orientation val="minMax"/>
        </c:scaling>
        <c:delete val="0"/>
        <c:axPos val="b"/>
        <c:numFmt formatCode="_-* #\ ##0_-;\-* #\ ##0_-;_-* &quot;-&quot;??_-;_-@_-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  <c:crossAx val="991918728"/>
        <c:crosses val="autoZero"/>
        <c:auto val="1"/>
        <c:lblAlgn val="ctr"/>
        <c:lblOffset val="100"/>
        <c:noMultiLvlLbl val="0"/>
      </c:catAx>
      <c:valAx>
        <c:axId val="991918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Volvo Novum SemiLight" panose="020B0403040502060204" pitchFamily="34" charset="77"/>
                    <a:ea typeface="+mn-ea"/>
                    <a:cs typeface="+mn-cs"/>
                  </a:defRPr>
                </a:pPr>
                <a:r>
                  <a:rPr lang="en-US" sz="1000" b="0" i="0" u="none" strike="noStrike" baseline="0" dirty="0" err="1">
                    <a:solidFill>
                      <a:schemeClr val="tx1"/>
                    </a:solidFill>
                    <a:effectLst/>
                    <a:latin typeface="Volvo Novum SemiLight" panose="020B0403040502060204" pitchFamily="34" charset="77"/>
                  </a:rPr>
                  <a:t>Tonne</a:t>
                </a:r>
                <a:r>
                  <a:rPr lang="en-US" sz="1000" b="0" i="0" u="none" strike="noStrike" baseline="0" dirty="0">
                    <a:solidFill>
                      <a:schemeClr val="tx1"/>
                    </a:solidFill>
                    <a:effectLst/>
                    <a:latin typeface="Volvo Novum SemiLight" panose="020B0403040502060204" pitchFamily="34" charset="77"/>
                  </a:rPr>
                  <a:t> CO</a:t>
                </a:r>
                <a:r>
                  <a:rPr lang="en-US" sz="1000" b="0" i="0" u="none" strike="noStrike" baseline="-25000" dirty="0">
                    <a:solidFill>
                      <a:schemeClr val="tx1"/>
                    </a:solidFill>
                    <a:effectLst/>
                    <a:latin typeface="Volvo Novum SemiLight" panose="020B0403040502060204" pitchFamily="34" charset="77"/>
                  </a:rPr>
                  <a:t>2</a:t>
                </a:r>
                <a:r>
                  <a:rPr lang="en-US" sz="1000" b="0" i="0" u="none" strike="noStrike" baseline="0" dirty="0">
                    <a:solidFill>
                      <a:schemeClr val="tx1"/>
                    </a:solidFill>
                    <a:effectLst/>
                    <a:latin typeface="Volvo Novum SemiLight" panose="020B0403040502060204" pitchFamily="34" charset="77"/>
                  </a:rPr>
                  <a:t>-eq</a:t>
                </a:r>
                <a:endParaRPr lang="en-US" b="0" i="0" dirty="0">
                  <a:solidFill>
                    <a:schemeClr val="tx1"/>
                  </a:solidFill>
                  <a:latin typeface="Volvo Novum SemiLight" panose="020B0403040502060204" pitchFamily="34" charset="77"/>
                </a:endParaRPr>
              </a:p>
            </c:rich>
          </c:tx>
          <c:layout>
            <c:manualLayout>
              <c:xMode val="edge"/>
              <c:yMode val="edge"/>
              <c:x val="2.2120414856141401E-3"/>
              <c:y val="0.403989325197679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olvo Novum SemiLight" panose="020B0403040502060204" pitchFamily="34" charset="77"/>
                  <a:ea typeface="+mn-ea"/>
                  <a:cs typeface="+mn-cs"/>
                </a:defRPr>
              </a:pPr>
              <a:endParaRPr lang="sk-SK"/>
            </a:p>
          </c:txPr>
        </c:title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olvo Novum SemiLight" panose="020B0403040502060204" pitchFamily="34" charset="77"/>
                <a:ea typeface="+mn-ea"/>
                <a:cs typeface="+mn-cs"/>
              </a:defRPr>
            </a:pPr>
            <a:endParaRPr lang="sk-SK"/>
          </a:p>
        </c:txPr>
        <c:crossAx val="991915448"/>
        <c:crossesAt val="1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525319803168387"/>
          <c:y val="0.96718498718257706"/>
          <c:w val="0.80960666214649002"/>
          <c:h val="3.18549065118270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olvo Novum SemiLight" panose="020B0403040502060204" pitchFamily="34" charset="77"/>
              <a:ea typeface="+mn-ea"/>
              <a:cs typeface="+mn-cs"/>
            </a:defRPr>
          </a:pPr>
          <a:endParaRPr lang="sk-S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6448" cy="495858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>
              <a:defRPr sz="1200"/>
            </a:lvl1pPr>
          </a:lstStyle>
          <a:p>
            <a:endParaRPr lang="en-US" sz="1100" dirty="0">
              <a:latin typeface="+mn-lt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27" y="1"/>
            <a:ext cx="2944869" cy="495858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>
              <a:defRPr sz="1200"/>
            </a:lvl1pPr>
          </a:lstStyle>
          <a:p>
            <a:fld id="{2E32AD0D-FCE4-4AC3-80E4-391363750BC0}" type="datetimeFigureOut">
              <a:rPr lang="en-US" sz="1100" smtClean="0">
                <a:latin typeface="+mn-lt"/>
                <a:cs typeface="+mn-cs"/>
              </a:rPr>
              <a:t>11/6/2022</a:t>
            </a:fld>
            <a:endParaRPr lang="en-US" sz="1100" dirty="0">
              <a:latin typeface="+mn-lt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9202"/>
            <a:ext cx="2946448" cy="495858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>
              <a:defRPr sz="1200"/>
            </a:lvl1pPr>
          </a:lstStyle>
          <a:p>
            <a:endParaRPr lang="en-US" sz="1100" dirty="0">
              <a:latin typeface="+mn-lt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27" y="9429202"/>
            <a:ext cx="2944869" cy="495858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>
              <a:defRPr sz="1200"/>
            </a:lvl1pPr>
          </a:lstStyle>
          <a:p>
            <a:fld id="{04EFD27F-DCDB-4D3B-B6DE-946B7D4F34DB}" type="slidenum">
              <a:rPr lang="en-US" sz="1100" smtClean="0">
                <a:latin typeface="+mn-lt"/>
                <a:cs typeface="+mn-cs"/>
              </a:rPr>
              <a:t>‹#›</a:t>
            </a:fld>
            <a:endParaRPr lang="en-US" sz="1100" dirty="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43815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>
              <a:defRPr sz="1100"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>
              <a:defRPr sz="1100">
                <a:latin typeface="+mn-lt"/>
                <a:cs typeface="+mn-cs"/>
              </a:defRPr>
            </a:lvl1pPr>
          </a:lstStyle>
          <a:p>
            <a:fld id="{B35A79AD-8434-4456-9B6E-2D4F4A74A796}" type="datetimeFigureOut">
              <a:rPr lang="en-US" smtClean="0"/>
              <a:pPr/>
              <a:t>11/6/2022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8287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5" tIns="45478" rIns="90955" bIns="45478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0955" tIns="45478" rIns="90955" bIns="45478" rtlCol="0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>
              <a:defRPr sz="1100">
                <a:latin typeface="+mn-lt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>
              <a:defRPr sz="1100">
                <a:latin typeface="+mn-lt"/>
                <a:cs typeface="+mn-cs"/>
              </a:defRPr>
            </a:lvl1pPr>
          </a:lstStyle>
          <a:p>
            <a:fld id="{68186CD8-2B5F-47D2-B024-6983158724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2307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67618" rtl="0" eaLnBrk="1" latinLnBrk="0" hangingPunct="1">
      <a:spcBef>
        <a:spcPts val="1058"/>
      </a:spcBef>
      <a:defRPr sz="1270" kern="1200">
        <a:solidFill>
          <a:schemeClr val="tx1"/>
        </a:solidFill>
        <a:latin typeface="+mn-lt"/>
        <a:ea typeface="+mn-ea"/>
        <a:cs typeface="+mn-cs"/>
      </a:defRPr>
    </a:lvl1pPr>
    <a:lvl2pPr marL="483809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2pPr>
    <a:lvl3pPr marL="967618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3pPr>
    <a:lvl4pPr marL="1451427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4pPr>
    <a:lvl5pPr marL="1935236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5pPr>
    <a:lvl6pPr marL="2419045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6pPr>
    <a:lvl7pPr marL="2902854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7pPr>
    <a:lvl8pPr marL="3386663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8pPr>
    <a:lvl9pPr marL="3870472" algn="l" defTabSz="967618" rtl="0" eaLnBrk="1" latinLnBrk="0" hangingPunct="1">
      <a:defRPr sz="12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7618" rtl="0" eaLnBrk="1" fontAlgn="base" latinLnBrk="0" hangingPunct="1">
              <a:lnSpc>
                <a:spcPct val="100000"/>
              </a:lnSpc>
              <a:spcBef>
                <a:spcPts val="1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Volvo Trucks je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súčasťou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 Group,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jedného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popredných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svetových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výrobcov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nákladných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vozidiel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autobusov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stavebných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zariadení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lodných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priemyselných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motorov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Volvo Group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sídlom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Göteborgu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zamestnáva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približne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100 000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ľudí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 celom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svete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výrobné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závody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 18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krajinách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svoje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produkty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predáva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viac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190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trhoch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endParaRPr kumimoji="0" lang="sk-SK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67618" rtl="0" eaLnBrk="1" fontAlgn="base" latinLnBrk="0" hangingPunct="1">
              <a:lnSpc>
                <a:spcPct val="100000"/>
              </a:lnSpc>
              <a:spcBef>
                <a:spcPts val="1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Volvo Trucks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predstavuje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viac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50 %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celkového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objemu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výroby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skupiny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Volvo.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Zdieľame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značku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 s Volvo CE, Volvo Penta, Volvo Buses, Volvo Autonomous Solutions – a s Volvo Cars. V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1999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však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 Group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predala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 Cars a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príjmy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použila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získanie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niekoľkých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ďalších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značiek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odvetví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ťažkých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nákladných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vozidiel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napríklad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Mack so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sídlom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Severnej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Amerike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Renault Trucks so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sídlom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Francúzsku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444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557213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</a:t>
            </a:r>
            <a:endParaRPr lang="sv-SE" sz="11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sv-SE" sz="1400" b="1" dirty="0">
                <a:solidFill>
                  <a:schemeClr val="bg1"/>
                </a:solidFill>
              </a:rPr>
              <a:t>FE- electric driveline (EPT 802)</a:t>
            </a:r>
            <a:endParaRPr lang="sv-SE" altLang="sv-SE" sz="1200" b="1" dirty="0">
              <a:solidFill>
                <a:schemeClr val="bg1"/>
              </a:solidFill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Driveline for up to ~ 27t  vehicles</a:t>
            </a:r>
          </a:p>
          <a:p>
            <a:pPr marL="628650" lvl="1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SINCE 2018, full electric Volvo Artic citybus 	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Based on EPT402 ~85% c/o parts.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850Nm /  400 kW(peak)* / 330 kW cont. electric motors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2-speed transmission.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Maximum wheel torque: 28 kNm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Total driveline weight 340kg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SYNCRON (permanent magnet) </a:t>
            </a:r>
          </a:p>
          <a:p>
            <a:pPr marL="628650" lvl="1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3-Phase  reversible AC-motor</a:t>
            </a:r>
          </a:p>
          <a:p>
            <a:pPr marL="628650" lvl="1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Using same gears forward/backwards </a:t>
            </a:r>
          </a:p>
          <a:p>
            <a:endParaRPr lang="sv-SE" dirty="0"/>
          </a:p>
          <a:p>
            <a:r>
              <a:rPr lang="en-US" dirty="0"/>
              <a:t>---------------------------------------</a:t>
            </a:r>
          </a:p>
          <a:p>
            <a:pPr>
              <a:spcBef>
                <a:spcPct val="50000"/>
              </a:spcBef>
            </a:pPr>
            <a:r>
              <a:rPr lang="en-US" altLang="sv-SE" sz="1400" b="1" dirty="0">
                <a:solidFill>
                  <a:schemeClr val="bg1"/>
                </a:solidFill>
              </a:rPr>
              <a:t>FL- electric driveline (EPT 402)</a:t>
            </a:r>
            <a:endParaRPr lang="sv-SE" altLang="sv-SE" sz="1200" b="1" dirty="0">
              <a:solidFill>
                <a:schemeClr val="bg1"/>
              </a:solidFill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Driveline for up to ~18T  vehicles</a:t>
            </a:r>
          </a:p>
          <a:p>
            <a:pPr marL="628650" lvl="1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SINCE 2015, 12m full electric Volvo citybus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425Nm / 200 kW(peak)* /165 kW cont. Electric Motor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2-speed transmission 	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Maximum wheel torque 16 kNm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Total driveline weight 210kg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v-SE" altLang="sv-SE" sz="1200" dirty="0">
                <a:solidFill>
                  <a:schemeClr val="bg1"/>
                </a:solidFill>
              </a:rPr>
              <a:t>SYNCRON (permanent magnet) </a:t>
            </a:r>
            <a:br>
              <a:rPr lang="sv-SE" altLang="sv-SE" sz="1200" dirty="0">
                <a:solidFill>
                  <a:schemeClr val="bg1"/>
                </a:solidFill>
              </a:rPr>
            </a:br>
            <a:r>
              <a:rPr lang="sv-SE" altLang="sv-SE" sz="1200" dirty="0">
                <a:solidFill>
                  <a:schemeClr val="bg1"/>
                </a:solidFill>
              </a:rPr>
              <a:t>3-Phase  reversible AC-motor. </a:t>
            </a:r>
            <a:br>
              <a:rPr lang="sv-SE" altLang="sv-SE" sz="1200" dirty="0">
                <a:solidFill>
                  <a:schemeClr val="bg1"/>
                </a:solidFill>
              </a:rPr>
            </a:br>
            <a:r>
              <a:rPr lang="sv-SE" altLang="sv-SE" sz="1200" dirty="0">
                <a:solidFill>
                  <a:schemeClr val="bg1"/>
                </a:solidFill>
              </a:rPr>
              <a:t>I.e. using same gears forward/backwards 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sv-SE" altLang="sv-SE" sz="1200" dirty="0">
              <a:solidFill>
                <a:schemeClr val="bg1"/>
              </a:solidFill>
            </a:endParaRPr>
          </a:p>
          <a:p>
            <a:r>
              <a:rPr lang="en-US" dirty="0"/>
              <a:t>---------------------------------------------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4F495-0C05-401B-97D1-8B8BF03EB4E9}" type="slidenum">
              <a:rPr lang="sv-SE" smtClean="0"/>
              <a:pPr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84187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863600"/>
            <a:ext cx="5902325" cy="332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73788" y="4388329"/>
            <a:ext cx="5390305" cy="4470858"/>
          </a:xfrm>
        </p:spPr>
        <p:txBody>
          <a:bodyPr/>
          <a:lstStyle/>
          <a:p>
            <a:pPr>
              <a:defRPr/>
            </a:pPr>
            <a:endParaRPr lang="sv-SE" sz="1100" dirty="0"/>
          </a:p>
          <a:p>
            <a:endParaRPr lang="sv-SE" dirty="0"/>
          </a:p>
          <a:p>
            <a:endParaRPr lang="sv-S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4F495-0C05-401B-97D1-8B8BF03EB4E9}" type="slidenum">
              <a:rPr lang="sv-SE" smtClean="0"/>
              <a:pPr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5229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557213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Here you see the driving range for FL and FE  with  GEN 2 batteries</a:t>
            </a:r>
          </a:p>
          <a:p>
            <a:pPr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For the range we have with GEN </a:t>
            </a:r>
            <a:r>
              <a:rPr lang="en-US" b="0" dirty="0">
                <a:solidFill>
                  <a:srgbClr val="4D4E53"/>
                </a:solidFill>
                <a:latin typeface="Arial"/>
                <a:cs typeface="Arial"/>
              </a:rPr>
              <a:t>2 together with SOC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level of up to 80 percent improved the range up to 50 percent.</a:t>
            </a:r>
            <a:r>
              <a:rPr lang="en-US" b="0" dirty="0">
                <a:solidFill>
                  <a:srgbClr val="4D4E53"/>
                </a:solidFill>
                <a:latin typeface="Arial"/>
                <a:cs typeface="Arial"/>
              </a:rPr>
              <a:t>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100 km for the FE , depending on Body build and topography within waste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recyckling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Upto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330 Km for the FL also depending on body build and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topograpy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Also a important factor as you see  , the temperature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FE within Distribution , see cut in figures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this affects the driving range , so this needs to be considered. </a:t>
            </a:r>
          </a:p>
          <a:p>
            <a:pPr>
              <a:defRPr/>
            </a:pPr>
            <a:r>
              <a:rPr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Right spec  – </a:t>
            </a:r>
            <a:r>
              <a:rPr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topografi</a:t>
            </a:r>
            <a:r>
              <a:rPr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- </a:t>
            </a:r>
            <a:r>
              <a:rPr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climat</a:t>
            </a:r>
            <a:r>
              <a:rPr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4D4E53"/>
                </a:solidFill>
                <a:effectLst/>
                <a:uLnTx/>
                <a:uFillTx/>
                <a:latin typeface="Arial"/>
                <a:cs typeface="Arial"/>
              </a:rPr>
              <a:t> – and the  ambient temperature </a:t>
            </a:r>
            <a:endParaRPr lang="en-US" sz="1100" b="0" i="0" u="none" strike="noStrike" kern="1200" cap="none" spc="0" normalizeH="0" baseline="0" noProof="0" dirty="0">
              <a:ln>
                <a:noFill/>
              </a:ln>
              <a:solidFill>
                <a:srgbClr val="4D4E53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D4E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4D4E5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4F495-0C05-401B-97D1-8B8BF03EB4E9}" type="slidenum">
              <a:rPr kumimoji="0" lang="sv-SE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sv-SE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153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17512" y="4387850"/>
            <a:ext cx="5902325" cy="5360988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78263" y="8442325"/>
            <a:ext cx="2919412" cy="1306513"/>
          </a:xfrm>
        </p:spPr>
        <p:txBody>
          <a:bodyPr/>
          <a:lstStyle/>
          <a:p>
            <a:pPr algn="ctr" defTabSz="1438626">
              <a:defRPr/>
            </a:pPr>
            <a:fld id="{4A6B62A4-DD26-4534-812B-9686F82C25FB}" type="slidenum">
              <a:rPr lang="fr-FR">
                <a:solidFill>
                  <a:srgbClr val="FFFFFF"/>
                </a:solidFill>
              </a:rPr>
              <a:pPr algn="ctr" defTabSz="1438626">
                <a:defRPr/>
              </a:pPr>
              <a:t>29</a:t>
            </a:fld>
            <a:endParaRPr lang="fr-FR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199922"/>
            <a:ext cx="3083540" cy="976264"/>
          </a:xfrm>
          <a:prstGeom prst="rect">
            <a:avLst/>
          </a:prstGeom>
          <a:noFill/>
        </p:spPr>
        <p:txBody>
          <a:bodyPr wrap="square" lIns="143863" tIns="71931" rIns="143863" bIns="71931" rtlCol="0">
            <a:spAutoFit/>
          </a:bodyPr>
          <a:lstStyle/>
          <a:p>
            <a:pPr defTabSz="1438626">
              <a:defRPr/>
            </a:pPr>
            <a:r>
              <a:rPr lang="sv-SE" sz="27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SYSTEM</a:t>
            </a:r>
            <a:endParaRPr lang="en-US" sz="27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3329101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4499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250" dirty="0"/>
              <a:t>Looking at the life cycle of the truck – it is obvious that green energy is important</a:t>
            </a:r>
          </a:p>
          <a:p>
            <a:pPr>
              <a:spcBef>
                <a:spcPts val="0"/>
              </a:spcBef>
            </a:pPr>
            <a:r>
              <a:rPr lang="en-US" sz="1250" dirty="0"/>
              <a:t>This graph shows the results from our latest Life Cycle Assessment</a:t>
            </a:r>
          </a:p>
          <a:p>
            <a:pPr>
              <a:spcBef>
                <a:spcPts val="0"/>
              </a:spcBef>
            </a:pPr>
            <a:r>
              <a:rPr lang="en-US" sz="1250" dirty="0"/>
              <a:t>FH electric to the left, FH LNG to the right and diesel in the middle</a:t>
            </a:r>
          </a:p>
          <a:p>
            <a:pPr>
              <a:spcBef>
                <a:spcPts val="0"/>
              </a:spcBef>
            </a:pPr>
            <a:r>
              <a:rPr lang="en-US" sz="1250" dirty="0"/>
              <a:t>The usage has the largest climate (even though vehicle/battery production is bigger for an electric truck, 2 times)</a:t>
            </a:r>
          </a:p>
          <a:p>
            <a:pPr>
              <a:spcBef>
                <a:spcPts val="0"/>
              </a:spcBef>
            </a:pPr>
            <a:r>
              <a:rPr lang="en-US" sz="1250" dirty="0"/>
              <a:t>But if green energy is used e.g. wind electricity or LBG/Bio-LNG the climate impact can be reduced significantly</a:t>
            </a:r>
          </a:p>
          <a:p>
            <a:pPr>
              <a:spcBef>
                <a:spcPts val="0"/>
              </a:spcBef>
            </a:pPr>
            <a:r>
              <a:rPr lang="en-US" sz="1250" dirty="0"/>
              <a:t>It should be noted that this graph show the life cycle of the truck, but you have probably also heard about another holistic term “well-to-wheel”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7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lvo Novum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7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lvo Novum"/>
                <a:ea typeface="+mn-ea"/>
                <a:cs typeface="+mn-cs"/>
              </a:rPr>
              <a:pPr marL="0" marR="0" lvl="0" indent="0" algn="r" defTabSz="967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lvo Nov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0328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1250" dirty="0"/>
              <a:t>This graph shows how fast a break even can be reached for climate</a:t>
            </a:r>
          </a:p>
          <a:p>
            <a:r>
              <a:rPr lang="en-US" sz="1250" dirty="0"/>
              <a:t>Depending of electricity used – it could be already within a year</a:t>
            </a:r>
          </a:p>
          <a:p>
            <a:endParaRPr lang="en-US" sz="1250" dirty="0"/>
          </a:p>
          <a:p>
            <a:r>
              <a:rPr lang="en-US" sz="1250" dirty="0"/>
              <a:t>We can therefore feel confident that battery electric trucks will have a great contribution to our and our customers climate targets.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67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lvo Novum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67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186CD8-2B5F-47D2-B024-698315872481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olvo Novum"/>
                <a:ea typeface="+mn-ea"/>
                <a:cs typeface="+mn-cs"/>
              </a:rPr>
              <a:pPr marL="0" marR="0" lvl="0" indent="0" algn="r" defTabSz="967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lvo Nov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443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4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7618" rtl="0" eaLnBrk="1" fontAlgn="auto" latinLnBrk="0" hangingPunct="1">
              <a:lnSpc>
                <a:spcPct val="100000"/>
              </a:lnSpc>
              <a:spcBef>
                <a:spcPts val="1058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Našou najvyššou prioritou je vývoj nákladných vozidiel a riešení, ktoré znižujú CO2 stopu z cestnej dopravy.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Zaviazali sme sa dodržiavať Parížsku dohodu a to znamená, že do roku 2050 musí byť všetka doprava bez fosílnych palív.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keďže obnova 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existujúceho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vozového parku trvá približne 10 rokov – stanovili sme si cieľ, že najneskôr do roku 2040 budeme predávať iba nákladné 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vozidlá 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poháňan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</a:t>
            </a: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alternatívami bez fosílnych palív.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96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122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67618" rtl="0" eaLnBrk="1" fontAlgn="base" latinLnBrk="0" hangingPunct="1">
              <a:lnSpc>
                <a:spcPct val="100000"/>
              </a:lnSpc>
              <a:spcBef>
                <a:spcPts val="105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Volvo Trucks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sieť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2 200 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obchodných zastúpení a servisných dielní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130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krajinách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 cestách je dnes populácia viac ako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milión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nákladných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vozidiel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.**​</a:t>
            </a:r>
            <a: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Naše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nákladné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vozidlá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montujú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 13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krajinách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po celom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svete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Väčšina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z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vyrába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Švédsku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Belgicku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Brazílii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USA. 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​V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roku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2021 bolo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celosvetovo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dodaných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123 000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nákladných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vozidiel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Volvo. ​​​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*364 z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nich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 v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úplnom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vlastníctve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   </a:t>
            </a:r>
            <a:br>
              <a:rPr kumimoji="0" lang="sk-SK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​**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Nákladné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vozidlá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staršie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ako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desať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rokov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 ​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40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POZNÁMKY</a:t>
            </a:r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sv-SE" smtClean="0"/>
              <a:pPr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9371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POZNÁMKY</a:t>
            </a:r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--------------------------------------------------------------------------------------------------------------------------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sv-SE" smtClean="0"/>
              <a:pPr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14291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186CD8-2B5F-47D2-B024-69831587248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28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557213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000000"/>
                </a:solidFill>
              </a:rPr>
              <a:t>Variant: EPTO-P1</a:t>
            </a:r>
            <a:br>
              <a:rPr lang="en-US" sz="1100">
                <a:solidFill>
                  <a:srgbClr val="000000"/>
                </a:solidFill>
              </a:rPr>
            </a:br>
            <a:r>
              <a:rPr lang="en-US" sz="1100">
                <a:solidFill>
                  <a:srgbClr val="000000"/>
                </a:solidFill>
              </a:rPr>
              <a:t>- Standard position offer with EM located in front</a:t>
            </a:r>
            <a:r>
              <a:rPr lang="en-US" sz="1100" baseline="0">
                <a:solidFill>
                  <a:srgbClr val="000000"/>
                </a:solidFill>
              </a:rPr>
              <a:t> of </a:t>
            </a:r>
            <a:r>
              <a:rPr lang="en-US" sz="1100">
                <a:solidFill>
                  <a:srgbClr val="000000"/>
                </a:solidFill>
              </a:rPr>
              <a:t>the </a:t>
            </a:r>
            <a:br>
              <a:rPr lang="en-US" sz="1100">
                <a:solidFill>
                  <a:srgbClr val="000000"/>
                </a:solidFill>
              </a:rPr>
            </a:br>
            <a:r>
              <a:rPr lang="en-US" sz="1100">
                <a:solidFill>
                  <a:srgbClr val="000000"/>
                </a:solidFill>
              </a:rPr>
              <a:t>   </a:t>
            </a:r>
            <a:r>
              <a:rPr lang="en-US" sz="1100" u="sng">
                <a:solidFill>
                  <a:srgbClr val="000000"/>
                </a:solidFill>
              </a:rPr>
              <a:t>Rear axle </a:t>
            </a:r>
            <a:r>
              <a:rPr lang="en-US" sz="1100">
                <a:solidFill>
                  <a:srgbClr val="000000"/>
                </a:solidFill>
              </a:rPr>
              <a:t>on RHS , direct connection for hydraulic pump</a:t>
            </a:r>
            <a:endParaRPr lang="sv-SE" sz="1100">
              <a:solidFill>
                <a:srgbClr val="000000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4F495-0C05-401B-97D1-8B8BF03EB4E9}" type="slidenum">
              <a:rPr lang="sv-SE" smtClean="0"/>
              <a:pPr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231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Intro – Black text light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15661-0B2E-4145-BFC7-96344832A04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DBE988F-1BF4-472B-8755-57EAF869555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</p:spPr>
        <p:txBody>
          <a:bodyPr tIns="2088000" anchor="t" anchorCtr="0"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A7A8A9"/>
                </a:solidFill>
              </a:defRPr>
            </a:lvl1pPr>
          </a:lstStyle>
          <a:p>
            <a:r>
              <a:rPr lang="en-US"/>
              <a:t>[Add light background picture or leave for white]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CBD83D-FC01-4B5C-B1AF-BB19331DE3D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D2978-24B0-4C69-9731-62579EDE904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380315" y="6379143"/>
            <a:ext cx="1431370" cy="180000"/>
          </a:xfrm>
        </p:spPr>
        <p:txBody>
          <a:bodyPr lIns="0" tIns="0" rIns="0" anchor="ctr" anchorCtr="0"/>
          <a:lstStyle>
            <a:lvl1pPr algn="ctr">
              <a:defRPr sz="1000"/>
            </a:lvl1pPr>
          </a:lstStyle>
          <a:p>
            <a:fld id="{B7D91282-FF3B-4016-8B1B-F6189EFA3DE0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1672" y="2591846"/>
            <a:ext cx="8188656" cy="845214"/>
          </a:xfrm>
          <a:prstGeom prst="rect">
            <a:avLst/>
          </a:prstGeom>
        </p:spPr>
        <p:txBody>
          <a:bodyPr wrap="square" bIns="0" anchor="b" anchorCtr="0"/>
          <a:lstStyle>
            <a:lvl1pPr algn="ctr">
              <a:lnSpc>
                <a:spcPct val="80000"/>
              </a:lnSpc>
              <a:defRPr sz="5400" b="0" i="0" spc="317" baseline="0">
                <a:solidFill>
                  <a:schemeClr val="tx1"/>
                </a:solidFill>
                <a:latin typeface="Volvo Broad Pro" panose="02000606020000020004" pitchFamily="50" charset="0"/>
              </a:defRPr>
            </a:lvl1pPr>
          </a:lstStyle>
          <a:p>
            <a:pPr lvl="0"/>
            <a:r>
              <a:rPr lang="en-US" noProof="0" dirty="0"/>
              <a:t>Insert headline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68587" y="3527140"/>
            <a:ext cx="6854825" cy="754236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14000"/>
              </a:lnSpc>
              <a:buFont typeface="Volvo Novum" panose="020B0503040502060204" pitchFamily="34" charset="0"/>
              <a:buNone/>
              <a:defRPr sz="1400" spc="0" baseline="0">
                <a:latin typeface="+mj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noProof="0" dirty="0"/>
              <a:t>Insert sub headline</a:t>
            </a:r>
          </a:p>
        </p:txBody>
      </p:sp>
      <p:sp>
        <p:nvSpPr>
          <p:cNvPr id="10" name="Logotype">
            <a:extLst>
              <a:ext uri="{FF2B5EF4-FFF2-40B4-BE49-F238E27FC236}">
                <a16:creationId xmlns:a16="http://schemas.microsoft.com/office/drawing/2014/main" id="{EFD490B4-D84C-4512-B0E3-BC38BE39F5C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85800" y="278990"/>
            <a:ext cx="1220400" cy="9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2BC0BB-1B76-4DF7-A030-A070069C6DD1}"/>
              </a:ext>
            </a:extLst>
          </p:cNvPr>
          <p:cNvSpPr txBox="1"/>
          <p:nvPr userDrawn="1"/>
        </p:nvSpPr>
        <p:spPr>
          <a:xfrm>
            <a:off x="3391067" y="5875131"/>
            <a:ext cx="540986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latin typeface="+mj-lt"/>
              </a:rPr>
              <a:t>Volvo Trucks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539FA-75E5-47C4-A176-BCA731EF1FC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66764" y="6130859"/>
            <a:ext cx="10658474" cy="164442"/>
          </a:xfrm>
        </p:spPr>
        <p:txBody>
          <a:bodyPr anchor="ctr" anchorCtr="0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Department name | Document name/ Issuer |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26069963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6 Content - Title, text with large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C159C85-B2DF-448E-87B5-B6A0E0763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2" y="1089025"/>
            <a:ext cx="6985000" cy="4716463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5239" y="1961186"/>
            <a:ext cx="3419999" cy="853929"/>
          </a:xfrm>
        </p:spPr>
        <p:txBody>
          <a:bodyPr wrap="square" bIns="0" anchor="b" anchorCtr="0"/>
          <a:lstStyle>
            <a:lvl1pPr>
              <a:defRPr/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5238" y="2916001"/>
            <a:ext cx="3027923" cy="2889488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/>
            </a:lvl1pPr>
            <a:lvl2pPr marL="163513" indent="0">
              <a:buFontTx/>
              <a:buNone/>
              <a:defRPr/>
            </a:lvl2pPr>
            <a:lvl3pPr marL="339725" indent="0">
              <a:buNone/>
              <a:defRPr/>
            </a:lvl3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012D-6694-4197-BFDA-F34432F2B269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268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  <p15:guide id="2" orient="horz" pos="3657" userDrawn="1">
          <p15:clr>
            <a:srgbClr val="FBAE40"/>
          </p15:clr>
        </p15:guide>
        <p15:guide id="3" orient="horz" pos="17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7 Content – Title, text with medium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961186"/>
            <a:ext cx="5681724" cy="853929"/>
          </a:xfrm>
        </p:spPr>
        <p:txBody>
          <a:bodyPr wrap="square" bIns="0" anchor="b" anchorCtr="0"/>
          <a:lstStyle>
            <a:lvl1pPr>
              <a:defRPr/>
            </a:lvl1pPr>
          </a:lstStyle>
          <a:p>
            <a:r>
              <a:rPr lang="en-US"/>
              <a:t>Insert headline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C159C85-B2DF-448E-87B5-B6A0E0763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09237" y="1089025"/>
            <a:ext cx="4716000" cy="4716463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2916001"/>
            <a:ext cx="5289648" cy="2889488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/>
            </a:lvl1pPr>
            <a:lvl2pPr marL="163513" indent="0">
              <a:buFontTx/>
              <a:buNone/>
              <a:defRPr/>
            </a:lvl2pPr>
            <a:lvl3pPr marL="339725" indent="0">
              <a:buNone/>
              <a:defRPr/>
            </a:lvl3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03D20-00D5-4120-AD66-EAF961985211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085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9" userDrawn="1">
          <p15:clr>
            <a:srgbClr val="FBAE40"/>
          </p15:clr>
        </p15:guide>
        <p15:guide id="2" orient="horz" pos="3657" userDrawn="1">
          <p15:clr>
            <a:srgbClr val="FBAE40"/>
          </p15:clr>
        </p15:guide>
        <p15:guide id="3" pos="42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8 Content –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CEC5F-5A41-204C-BA25-9D801C2D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F84F1-F855-4593-9247-C78FE278E83E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7DD3D-672A-FE4F-ACE9-A06A058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6A3F2-3D9F-6741-A9EE-0BA30210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AF4158F-CCD6-4017-A03D-47E8978C22F8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1673" y="1578152"/>
            <a:ext cx="8188654" cy="1135374"/>
          </a:xfrm>
          <a:prstGeom prst="rect">
            <a:avLst/>
          </a:prstGeom>
        </p:spPr>
        <p:txBody>
          <a:bodyPr anchor="b" anchorCtr="0"/>
          <a:lstStyle>
            <a:lvl1pPr algn="ctr">
              <a:lnSpc>
                <a:spcPct val="114000"/>
              </a:lnSpc>
              <a:defRPr sz="2400" b="0" i="0" spc="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Insert headline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32CDCD1-B8C9-4D61-BD90-5AE5F3EBAFBA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68587" y="2914939"/>
            <a:ext cx="6854825" cy="2710709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14000"/>
              </a:lnSpc>
              <a:buFont typeface="Volvo Novum" panose="020B0503040502060204" pitchFamily="34" charset="0"/>
              <a:buNone/>
              <a:defRPr sz="1600" spc="0" baseline="0">
                <a:latin typeface="+mn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noProof="0" dirty="0"/>
              <a:t>Insert text</a:t>
            </a:r>
          </a:p>
        </p:txBody>
      </p:sp>
    </p:spTree>
    <p:extLst>
      <p:ext uri="{BB962C8B-B14F-4D97-AF65-F5344CB8AC3E}">
        <p14:creationId xmlns:p14="http://schemas.microsoft.com/office/powerpoint/2010/main" val="531182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9 Content – Three column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5CA666-6C70-4EFB-B252-337286966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4" y="2133600"/>
            <a:ext cx="3283200" cy="3284268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13A8910-5699-4EE0-A403-9991CA89EE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54401" y="2133600"/>
            <a:ext cx="3283200" cy="3284268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531522"/>
            <a:ext cx="3283200" cy="481897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 (max two rows)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899FA-F67C-44D7-BAA3-8E8095E16CED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4E44B9-8C04-47FC-8B4D-A7840BEE1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4401" y="5531522"/>
            <a:ext cx="3283200" cy="481897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 (max two rows)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4CDBF56-B658-420C-A173-629AC10AD79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142038" y="2133600"/>
            <a:ext cx="3283200" cy="3284268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CBDB873-2604-4753-94BB-6BB3846EB6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41567" y="5531522"/>
            <a:ext cx="3283671" cy="481897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 (max two rows)</a:t>
            </a:r>
          </a:p>
        </p:txBody>
      </p:sp>
    </p:spTree>
    <p:extLst>
      <p:ext uri="{BB962C8B-B14F-4D97-AF65-F5344CB8AC3E}">
        <p14:creationId xmlns:p14="http://schemas.microsoft.com/office/powerpoint/2010/main" val="230423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0 Content – Four column circle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5">
            <a:extLst>
              <a:ext uri="{FF2B5EF4-FFF2-40B4-BE49-F238E27FC236}">
                <a16:creationId xmlns:a16="http://schemas.microsoft.com/office/drawing/2014/main" id="{5C0D2034-2B39-4DEA-A3A4-261CF9826EB8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9096369" y="2102484"/>
            <a:ext cx="2246400" cy="224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5CA666-6C70-4EFB-B252-337286966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47915" y="2102484"/>
            <a:ext cx="2246400" cy="224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407623E6-F280-4454-AE2C-4100AFFCF66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3597400" y="2102484"/>
            <a:ext cx="2246400" cy="224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1B164767-2CD3-412D-BF96-52D862A9943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6346885" y="2102484"/>
            <a:ext cx="2246400" cy="22464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tIns="504000" anchor="ctr" anchorCtr="0">
            <a:no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3" y="5048055"/>
            <a:ext cx="2457204" cy="965364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31AEC-6E7C-4792-80AE-E9E3134E891E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  <p:cxnSp>
        <p:nvCxnSpPr>
          <p:cNvPr id="30" name="Rak 4">
            <a:extLst>
              <a:ext uri="{FF2B5EF4-FFF2-40B4-BE49-F238E27FC236}">
                <a16:creationId xmlns:a16="http://schemas.microsoft.com/office/drawing/2014/main" id="{39990578-CDAD-42D1-A581-FB9EFA30DBCF}"/>
              </a:ext>
            </a:extLst>
          </p:cNvPr>
          <p:cNvCxnSpPr>
            <a:cxnSpLocks/>
          </p:cNvCxnSpPr>
          <p:nvPr userDrawn="1"/>
        </p:nvCxnSpPr>
        <p:spPr>
          <a:xfrm>
            <a:off x="3345857" y="4705814"/>
            <a:ext cx="0" cy="1315574"/>
          </a:xfrm>
          <a:prstGeom prst="line">
            <a:avLst/>
          </a:prstGeom>
          <a:ln w="6350">
            <a:solidFill>
              <a:srgbClr val="888B8D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22">
            <a:extLst>
              <a:ext uri="{FF2B5EF4-FFF2-40B4-BE49-F238E27FC236}">
                <a16:creationId xmlns:a16="http://schemas.microsoft.com/office/drawing/2014/main" id="{C3C69160-5A98-4F0F-AE03-BFEC4187883B}"/>
              </a:ext>
            </a:extLst>
          </p:cNvPr>
          <p:cNvCxnSpPr>
            <a:cxnSpLocks/>
          </p:cNvCxnSpPr>
          <p:nvPr userDrawn="1"/>
        </p:nvCxnSpPr>
        <p:spPr>
          <a:xfrm>
            <a:off x="6095341" y="4705814"/>
            <a:ext cx="0" cy="1315574"/>
          </a:xfrm>
          <a:prstGeom prst="line">
            <a:avLst/>
          </a:prstGeom>
          <a:ln w="6350">
            <a:solidFill>
              <a:srgbClr val="888B8D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ak 23">
            <a:extLst>
              <a:ext uri="{FF2B5EF4-FFF2-40B4-BE49-F238E27FC236}">
                <a16:creationId xmlns:a16="http://schemas.microsoft.com/office/drawing/2014/main" id="{354EDF22-B5CF-4154-983B-DE8CE27E50A2}"/>
              </a:ext>
            </a:extLst>
          </p:cNvPr>
          <p:cNvCxnSpPr>
            <a:cxnSpLocks/>
          </p:cNvCxnSpPr>
          <p:nvPr userDrawn="1"/>
        </p:nvCxnSpPr>
        <p:spPr>
          <a:xfrm>
            <a:off x="8844825" y="4705815"/>
            <a:ext cx="0" cy="1315573"/>
          </a:xfrm>
          <a:prstGeom prst="line">
            <a:avLst/>
          </a:prstGeom>
          <a:ln w="6350">
            <a:solidFill>
              <a:srgbClr val="888B8D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4A24264-54D8-461D-8B2E-876977318CDE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66763" y="4463894"/>
            <a:ext cx="2457204" cy="555520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FontTx/>
              <a:buNone/>
              <a:defRPr sz="1400">
                <a:latin typeface="+mj-lt"/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 </a:t>
            </a:r>
            <a:br>
              <a:rPr lang="en-US" dirty="0"/>
            </a:br>
            <a:r>
              <a:rPr lang="en-US" dirty="0"/>
              <a:t>(max two rows)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FEF09CE1-0835-4758-9704-F4984A18FFD6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3481683" y="5048055"/>
            <a:ext cx="2457204" cy="965364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6FD2973F-9F88-4FBD-B13A-3EA05952464E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481683" y="4463894"/>
            <a:ext cx="2457204" cy="555520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FontTx/>
              <a:buNone/>
              <a:defRPr sz="1400">
                <a:latin typeface="+mj-lt"/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 </a:t>
            </a:r>
            <a:br>
              <a:rPr lang="en-US" dirty="0"/>
            </a:br>
            <a:r>
              <a:rPr lang="en-US" dirty="0"/>
              <a:t>(max two rows)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F7B8F22C-8013-4700-A3F7-E7E7C72EEA2E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29596" y="5048055"/>
            <a:ext cx="2457204" cy="965364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C290C505-57DD-4CA4-81F5-D1AAFC3925C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29596" y="4463894"/>
            <a:ext cx="2457204" cy="555520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FontTx/>
              <a:buNone/>
              <a:defRPr sz="1400">
                <a:latin typeface="+mj-lt"/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 </a:t>
            </a:r>
            <a:br>
              <a:rPr lang="en-US" dirty="0"/>
            </a:br>
            <a:r>
              <a:rPr lang="en-US" dirty="0"/>
              <a:t>(max two rows)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24BE01EB-413D-438E-BACF-1DE6C6485EE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02851" y="5048055"/>
            <a:ext cx="2457204" cy="965364"/>
          </a:xfrm>
        </p:spPr>
        <p:txBody>
          <a:bodyPr>
            <a:noAutofit/>
          </a:bodyPr>
          <a:lstStyle>
            <a:lvl1pPr marL="0" indent="0" algn="ctr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06885BC2-38AA-411B-8E8E-648B7B3F5687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2851" y="4463894"/>
            <a:ext cx="2457204" cy="555520"/>
          </a:xfrm>
        </p:spPr>
        <p:txBody>
          <a:bodyPr anchor="b" anchorCtr="0">
            <a:noAutofit/>
          </a:bodyPr>
          <a:lstStyle>
            <a:lvl1pPr marL="0" indent="0" algn="ctr">
              <a:lnSpc>
                <a:spcPct val="114000"/>
              </a:lnSpc>
              <a:spcBef>
                <a:spcPts val="0"/>
              </a:spcBef>
              <a:buFontTx/>
              <a:buNone/>
              <a:defRPr sz="1400">
                <a:latin typeface="+mj-lt"/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 </a:t>
            </a:r>
            <a:br>
              <a:rPr lang="en-US" dirty="0"/>
            </a:br>
            <a:r>
              <a:rPr lang="en-US" dirty="0"/>
              <a:t>(max two rows)</a:t>
            </a:r>
          </a:p>
        </p:txBody>
      </p:sp>
    </p:spTree>
    <p:extLst>
      <p:ext uri="{BB962C8B-B14F-4D97-AF65-F5344CB8AC3E}">
        <p14:creationId xmlns:p14="http://schemas.microsoft.com/office/powerpoint/2010/main" val="115430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1 Content –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CEC5F-5A41-204C-BA25-9D801C2D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BD3FE-2320-4E6B-AE32-4B26353F754A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7DD3D-672A-FE4F-ACE9-A06A058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6A3F2-3D9F-6741-A9EE-0BA30210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049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2 Content –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CEC5F-5A41-204C-BA25-9D801C2D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565DA-7EF7-488C-88C2-E369AC331D42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7DD3D-672A-FE4F-ACE9-A06A058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6A3F2-3D9F-6741-A9EE-0BA30210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A70294-B9EF-4EC7-85A6-7DDD1070A7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3D995C-F428-43C3-B49C-3AD7065F7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90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3 Content - Light fullscree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9BE7DFD6-CCA0-4955-9946-018A1680B9D7}" type="datetime1">
              <a:rPr lang="sv-SE" smtClean="0"/>
              <a:pPr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5436DE-E10A-497F-8688-2023D41941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288000" anchor="ctr" anchorCtr="0">
            <a:normAutofit/>
          </a:bodyPr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5" name="Logotype">
            <a:extLst>
              <a:ext uri="{FF2B5EF4-FFF2-40B4-BE49-F238E27FC236}">
                <a16:creationId xmlns:a16="http://schemas.microsoft.com/office/drawing/2014/main" id="{8F79D799-CE37-47DE-8CD8-97AEC0AA395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85800" y="278990"/>
            <a:ext cx="1220400" cy="9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2411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4 Content - Dark fullscreen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55FF3754-5A73-4CC4-A84C-9DC46FB83877}" type="datetime1">
              <a:rPr lang="sv-SE" smtClean="0"/>
              <a:pPr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5436DE-E10A-497F-8688-2023D41941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rgbClr val="888B8D"/>
          </a:solidFill>
        </p:spPr>
        <p:txBody>
          <a:bodyPr tIns="288000" anchor="ctr" anchorCtr="0">
            <a:normAutofit/>
          </a:bodyPr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5" name="Logotype">
            <a:extLst>
              <a:ext uri="{FF2B5EF4-FFF2-40B4-BE49-F238E27FC236}">
                <a16:creationId xmlns:a16="http://schemas.microsoft.com/office/drawing/2014/main" id="{8F79D799-CE37-47DE-8CD8-97AEC0AA395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85800" y="278990"/>
            <a:ext cx="1220400" cy="9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0411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5 Content – Fullscreen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0B2E8-F90F-48E2-82BA-DDD96BE8BB81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57A958D1-B83F-4A8E-B08D-F0EAC069463E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film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86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Intro – White text dark backgr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15661-0B2E-4145-BFC7-96344832A046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CBD83D-FC01-4B5C-B1AF-BB19331DE3D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000" dirty="0">
              <a:solidFill>
                <a:srgbClr val="396976"/>
              </a:solidFill>
            </a:endParaRP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8F0748-BA9A-4992-B5FF-4C9A480B0F7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</p:spPr>
        <p:txBody>
          <a:bodyPr tIns="2088000" anchor="t" anchorCtr="0"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A7A8A9"/>
                </a:solidFill>
              </a:defRPr>
            </a:lvl1pPr>
          </a:lstStyle>
          <a:p>
            <a:r>
              <a:rPr lang="en-US"/>
              <a:t>[Add dark background picture or leave for blue]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D2978-24B0-4C69-9731-62579EDE9044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5380315" y="6379143"/>
            <a:ext cx="1431370" cy="180000"/>
          </a:xfrm>
        </p:spPr>
        <p:txBody>
          <a:bodyPr lIns="0" tIns="0" rIns="0"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58DC12F6-91D3-4F4D-919E-B92F25ED8DF2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1672" y="2591846"/>
            <a:ext cx="8188656" cy="845214"/>
          </a:xfrm>
          <a:prstGeom prst="rect">
            <a:avLst/>
          </a:prstGeom>
        </p:spPr>
        <p:txBody>
          <a:bodyPr wrap="square" bIns="0" anchor="b" anchorCtr="0"/>
          <a:lstStyle>
            <a:lvl1pPr algn="ctr">
              <a:lnSpc>
                <a:spcPct val="80000"/>
              </a:lnSpc>
              <a:defRPr sz="5400" b="0" i="0" spc="317" baseline="0">
                <a:solidFill>
                  <a:schemeClr val="bg1"/>
                </a:solidFill>
                <a:latin typeface="Volvo Broad Pro" panose="02000606020000020004" pitchFamily="50" charset="0"/>
              </a:defRPr>
            </a:lvl1pPr>
          </a:lstStyle>
          <a:p>
            <a:pPr lvl="0"/>
            <a:r>
              <a:rPr lang="en-US" noProof="0" dirty="0"/>
              <a:t>Insert headline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68587" y="3527140"/>
            <a:ext cx="6854825" cy="754236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14000"/>
              </a:lnSpc>
              <a:buFont typeface="Volvo Novum" panose="020B0503040502060204" pitchFamily="34" charset="0"/>
              <a:buNone/>
              <a:defRPr sz="1400" spc="0" baseline="0">
                <a:solidFill>
                  <a:schemeClr val="bg1"/>
                </a:solidFill>
                <a:latin typeface="+mj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2C8A31-F935-4912-BA13-58658BFE6E4B}"/>
              </a:ext>
            </a:extLst>
          </p:cNvPr>
          <p:cNvSpPr txBox="1"/>
          <p:nvPr userDrawn="1"/>
        </p:nvSpPr>
        <p:spPr>
          <a:xfrm>
            <a:off x="3391067" y="5875131"/>
            <a:ext cx="5409867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100" dirty="0">
                <a:solidFill>
                  <a:schemeClr val="bg1"/>
                </a:solidFill>
                <a:latin typeface="+mj-lt"/>
              </a:rPr>
              <a:t>Volvo Trucks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E09822-E119-48C4-9E5A-1117F60A4992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766762" y="6130859"/>
            <a:ext cx="10658475" cy="164442"/>
          </a:xfr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10" name="Logotype">
            <a:extLst>
              <a:ext uri="{FF2B5EF4-FFF2-40B4-BE49-F238E27FC236}">
                <a16:creationId xmlns:a16="http://schemas.microsoft.com/office/drawing/2014/main" id="{EFD490B4-D84C-4512-B0E3-BC38BE39F5C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85800" y="278990"/>
            <a:ext cx="1220400" cy="9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55211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6 Content – Fullscreen picture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7AEF6-AA82-4B79-B06F-618E693BF724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998408D-CE75-486B-B626-6554EBEBAD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/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642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Statement - Black text and light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5436DE-E10A-497F-8688-2023D41941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</p:spPr>
        <p:txBody>
          <a:bodyPr tIns="288000" anchor="ctr" anchorCtr="0">
            <a:normAutofit/>
          </a:bodyPr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5" name="Logotype">
            <a:extLst>
              <a:ext uri="{FF2B5EF4-FFF2-40B4-BE49-F238E27FC236}">
                <a16:creationId xmlns:a16="http://schemas.microsoft.com/office/drawing/2014/main" id="{8F79D799-CE37-47DE-8CD8-97AEC0AA395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85800" y="278990"/>
            <a:ext cx="1220400" cy="9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36914" y="2455200"/>
            <a:ext cx="9318172" cy="1750404"/>
          </a:xfrm>
          <a:prstGeom prst="rect">
            <a:avLst/>
          </a:prstGeom>
        </p:spPr>
        <p:txBody>
          <a:bodyPr wrap="square" anchor="ctr" anchorCtr="0"/>
          <a:lstStyle>
            <a:lvl1pPr algn="ctr">
              <a:lnSpc>
                <a:spcPct val="90000"/>
              </a:lnSpc>
              <a:defRPr sz="5400" b="0" i="0" spc="320" baseline="0">
                <a:solidFill>
                  <a:schemeClr val="tx1"/>
                </a:solidFill>
                <a:latin typeface="Volvo Broad Pro" panose="02000606020000020004" pitchFamily="50" charset="0"/>
              </a:defRPr>
            </a:lvl1pPr>
          </a:lstStyle>
          <a:p>
            <a:pPr lvl="0"/>
            <a:r>
              <a:rPr lang="en-US" noProof="0" dirty="0"/>
              <a:t>Insert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9BE7DFD6-CCA0-4955-9946-018A1680B9D7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88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Statement - White text and dark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A5436DE-E10A-497F-8688-2023D41941B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12192000" cy="6858000"/>
          </a:xfrm>
          <a:solidFill>
            <a:srgbClr val="888B8D"/>
          </a:solidFill>
        </p:spPr>
        <p:txBody>
          <a:bodyPr tIns="288000" anchor="ctr" anchorCtr="0">
            <a:normAutofit/>
          </a:bodyPr>
          <a:lstStyle>
            <a:lvl1pPr marL="0" indent="0" algn="ctr">
              <a:buFontTx/>
              <a:buNone/>
              <a:defRPr sz="800"/>
            </a:lvl1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15" name="Logotype">
            <a:extLst>
              <a:ext uri="{FF2B5EF4-FFF2-40B4-BE49-F238E27FC236}">
                <a16:creationId xmlns:a16="http://schemas.microsoft.com/office/drawing/2014/main" id="{8F79D799-CE37-47DE-8CD8-97AEC0AA3951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5485800" y="278990"/>
            <a:ext cx="1220400" cy="936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36913" y="2455200"/>
            <a:ext cx="9318174" cy="1750404"/>
          </a:xfrm>
          <a:prstGeom prst="rect">
            <a:avLst/>
          </a:prstGeom>
        </p:spPr>
        <p:txBody>
          <a:bodyPr wrap="square" anchor="ctr" anchorCtr="0"/>
          <a:lstStyle>
            <a:lvl1pPr algn="ctr">
              <a:lnSpc>
                <a:spcPct val="90000"/>
              </a:lnSpc>
              <a:defRPr sz="5400" b="0" i="0" spc="320" baseline="0">
                <a:solidFill>
                  <a:schemeClr val="bg1"/>
                </a:solidFill>
                <a:latin typeface="Volvo Broad Pro" panose="02000606020000020004" pitchFamily="50" charset="0"/>
              </a:defRPr>
            </a:lvl1pPr>
          </a:lstStyle>
          <a:p>
            <a:pPr lvl="0"/>
            <a:r>
              <a:rPr lang="en-US" noProof="0" dirty="0"/>
              <a:t>Insert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FF3754-5A73-4CC4-A84C-9DC46FB83877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3D3D9-F850-4C6C-8AC9-46A53DC05F27}"/>
              </a:ext>
            </a:extLst>
          </p:cNvPr>
          <p:cNvSpPr txBox="1"/>
          <p:nvPr userDrawn="1"/>
        </p:nvSpPr>
        <p:spPr>
          <a:xfrm>
            <a:off x="300038" y="6188400"/>
            <a:ext cx="2235772" cy="16927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latin typeface="+mj-lt"/>
                <a:cs typeface="+mn-cs"/>
              </a:rPr>
              <a:t>Volvo Trucks</a:t>
            </a:r>
          </a:p>
        </p:txBody>
      </p:sp>
    </p:spTree>
    <p:extLst>
      <p:ext uri="{BB962C8B-B14F-4D97-AF65-F5344CB8AC3E}">
        <p14:creationId xmlns:p14="http://schemas.microsoft.com/office/powerpoint/2010/main" val="16407087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End slid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91009F-1EF6-4D22-BDFA-D4A452BDD0B3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6A25E9-D71E-439A-91EB-DCC71868A18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F15062-7901-4957-880B-E2F376D6D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5666" y="3315983"/>
            <a:ext cx="2680669" cy="2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44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End slide whi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F09000-F5DE-46B3-8F6C-E36B495205E2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6A25E9-D71E-439A-91EB-DCC71868A188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F15062-7901-4957-880B-E2F376D6D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777679" y="3315983"/>
            <a:ext cx="2636642" cy="20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11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467" b="1" i="0">
                <a:solidFill>
                  <a:srgbClr val="4D4E5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11/6/2022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50799">
              <a:spcBef>
                <a:spcPts val="47"/>
              </a:spcBef>
            </a:pPr>
            <a:fld id="{81D60167-4931-47E6-BA6A-407CBD079E47}" type="slidenum">
              <a:rPr lang="en-US" smtClean="0"/>
              <a:pPr marL="50799">
                <a:spcBef>
                  <a:spcPts val="47"/>
                </a:spcBef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722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.2. Intro – Toned Squa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B85812-8B70-42B4-962E-00C789EE3C3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 of entity | Department name | Document name/ Issuer | Classification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C82E2B-5DD2-442F-A453-AED7E5F266B5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70C6A4-857C-46A7-9C73-1364104D96B2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18685-E9C9-4A03-A4DB-344A6D4AA869}"/>
              </a:ext>
            </a:extLst>
          </p:cNvPr>
          <p:cNvSpPr/>
          <p:nvPr userDrawn="1"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000" dirty="0" err="1">
              <a:solidFill>
                <a:schemeClr val="bg1"/>
              </a:solidFill>
            </a:endParaRP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49FDBCB1-41A5-E144-82E3-C2893A30433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67892" y="-1"/>
            <a:ext cx="6856766" cy="6858000"/>
          </a:xfrm>
          <a:prstGeom prst="rect">
            <a:avLst/>
          </a:prstGeom>
          <a:solidFill>
            <a:srgbClr val="E1DFDD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1111" baseline="0"/>
            </a:lvl1pPr>
          </a:lstStyle>
          <a:p>
            <a:r>
              <a:rPr lang="sv-SE"/>
              <a:t>Click icon to insert Picture</a:t>
            </a:r>
          </a:p>
        </p:txBody>
      </p:sp>
      <p:sp>
        <p:nvSpPr>
          <p:cNvPr id="11" name="Transparent plate">
            <a:extLst>
              <a:ext uri="{FF2B5EF4-FFF2-40B4-BE49-F238E27FC236}">
                <a16:creationId xmlns:a16="http://schemas.microsoft.com/office/drawing/2014/main" id="{D7BFBAF4-DB96-4FE3-AD2B-7A123322C5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67617" y="5"/>
            <a:ext cx="6856766" cy="6858000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FontTx/>
              <a:buNone/>
              <a:defRPr sz="100">
                <a:solidFill>
                  <a:schemeClr val="tx1">
                    <a:alpha val="0"/>
                  </a:schemeClr>
                </a:solidFill>
              </a:defRPr>
            </a:lvl1pPr>
            <a:lvl2pPr marL="203287" indent="0">
              <a:buFontTx/>
              <a:buNone/>
              <a:defRPr/>
            </a:lvl2pPr>
            <a:lvl3pPr marL="421693" indent="0">
              <a:buFontTx/>
              <a:buNone/>
              <a:defRPr/>
            </a:lvl3pPr>
            <a:lvl4pPr marL="582978" indent="0">
              <a:buFontTx/>
              <a:buNone/>
              <a:defRPr/>
            </a:lvl4pPr>
            <a:lvl5pPr marL="841705" indent="0">
              <a:buFontTx/>
              <a:buNone/>
              <a:defRPr/>
            </a:lvl5pPr>
          </a:lstStyle>
          <a:p>
            <a:pPr lvl="0"/>
            <a:r>
              <a:rPr lang="en-US" dirty="0"/>
              <a:t> </a:t>
            </a:r>
          </a:p>
          <a:p>
            <a:pPr lvl="1"/>
            <a:endParaRPr lang="sv-SE" dirty="0"/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7F4B0BEA-FCC5-47B3-8105-C7A20FE69946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2726262" y="4668285"/>
            <a:ext cx="6709841" cy="1078867"/>
          </a:xfrm>
          <a:prstGeom prst="rect">
            <a:avLst/>
          </a:prstGeom>
        </p:spPr>
        <p:txBody>
          <a:bodyPr anchor="b" anchorCtr="0"/>
          <a:lstStyle>
            <a:lvl1pPr algn="ctr">
              <a:defRPr sz="4000" b="0" i="0" spc="317" baseline="0">
                <a:solidFill>
                  <a:schemeClr val="tx1"/>
                </a:solidFill>
                <a:latin typeface="Volvo Broad Pro" panose="02000606020000020004" pitchFamily="50" charset="0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id="{A5C96C9C-6926-4AF8-9B94-3748DA48A03D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31594" y="5763762"/>
            <a:ext cx="5299192" cy="754236"/>
          </a:xfrm>
          <a:prstGeom prst="rect">
            <a:avLst/>
          </a:prstGeom>
        </p:spPr>
        <p:txBody>
          <a:bodyPr tIns="0">
            <a:normAutofit/>
          </a:bodyPr>
          <a:lstStyle>
            <a:lvl1pPr marL="0" indent="0" algn="ctr">
              <a:buFont typeface="Volvo Novum" panose="020B0503040502060204" pitchFamily="34" charset="0"/>
              <a:buNone/>
              <a:defRPr sz="1600" spc="0" baseline="0">
                <a:latin typeface="+mn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noProof="0" dirty="0"/>
              <a:t>Click to edit subtitle</a:t>
            </a:r>
          </a:p>
        </p:txBody>
      </p:sp>
      <p:sp>
        <p:nvSpPr>
          <p:cNvPr id="12" name="Logotype">
            <a:extLst>
              <a:ext uri="{FF2B5EF4-FFF2-40B4-BE49-F238E27FC236}">
                <a16:creationId xmlns:a16="http://schemas.microsoft.com/office/drawing/2014/main" id="{5A07B775-BCA4-49D6-96D4-438B593D9F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34016" y="2454567"/>
            <a:ext cx="1923968" cy="1921987"/>
          </a:xfrm>
          <a:prstGeom prst="rect">
            <a:avLst/>
          </a:prstGeom>
          <a:blipFill>
            <a:blip r:embed="rId2"/>
            <a:stretch>
              <a:fillRect l="-2612" t="-2614" r="-2612" b="-2614"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611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81">
          <p15:clr>
            <a:srgbClr val="FBAE40"/>
          </p15:clr>
        </p15:guide>
        <p15:guide id="2" pos="599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-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738549" y="371178"/>
            <a:ext cx="10972800" cy="9893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549" y="1802297"/>
            <a:ext cx="10972800" cy="3764537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38549" y="886514"/>
            <a:ext cx="10972800" cy="474663"/>
          </a:xfrm>
        </p:spPr>
        <p:txBody>
          <a:bodyPr>
            <a:noAutofit/>
          </a:bodyPr>
          <a:lstStyle>
            <a:lvl1pPr marL="0" indent="0">
              <a:lnSpc>
                <a:spcPts val="2933"/>
              </a:lnSpc>
              <a:buNone/>
              <a:defRPr sz="2400" spc="-40" baseline="0"/>
            </a:lvl1pPr>
          </a:lstStyle>
          <a:p>
            <a:pPr lvl="0"/>
            <a:r>
              <a:rPr lang="en-US"/>
              <a:t>Click to add sub-heading – max one line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2"/>
          </p:nvPr>
        </p:nvSpPr>
        <p:spPr>
          <a:xfrm>
            <a:off x="633047" y="64411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Date</a:t>
            </a: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38562" y="6275295"/>
            <a:ext cx="8360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Department, Name, Document name, Security class</a:t>
            </a:r>
            <a:endParaRPr lang="sv-SE"/>
          </a:p>
        </p:txBody>
      </p:sp>
      <p:sp>
        <p:nvSpPr>
          <p:cNvPr id="1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987987-F8B9-4309-B5D0-D5D86517802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565564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726995" y="1804801"/>
            <a:ext cx="10972800" cy="3800433"/>
          </a:xfrm>
        </p:spPr>
        <p:txBody>
          <a:bodyPr>
            <a:normAutofit/>
          </a:bodyPr>
          <a:lstStyle>
            <a:lvl1pPr marL="0" indent="0">
              <a:buNone/>
              <a:tabLst>
                <a:tab pos="1676358" algn="l"/>
                <a:tab pos="7408148" algn="l"/>
              </a:tabLst>
              <a:defRPr sz="2133" b="0" baseline="0"/>
            </a:lvl1pPr>
          </a:lstStyle>
          <a:p>
            <a:pPr lvl="0"/>
            <a:r>
              <a:rPr lang="en-US"/>
              <a:t>00:00-00:00	Tab to add text	Tab to add text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add Agenda title</a:t>
            </a:r>
            <a:endParaRPr lang="sv-SE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047" y="64411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38562" y="6275295"/>
            <a:ext cx="8360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Department, Name, Document name, Security class</a:t>
            </a:r>
            <a:endParaRPr lang="sv-SE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987987-F8B9-4309-B5D0-D5D86517802D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897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4"/>
          <p:cNvSpPr>
            <a:spLocks noGrp="1"/>
          </p:cNvSpPr>
          <p:nvPr>
            <p:ph type="dt" sz="half" idx="2"/>
          </p:nvPr>
        </p:nvSpPr>
        <p:spPr>
          <a:xfrm>
            <a:off x="633047" y="64411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Date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38562" y="6275295"/>
            <a:ext cx="8360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Department, Name, Document name, Security class</a:t>
            </a:r>
            <a:endParaRPr lang="sv-SE"/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987987-F8B9-4309-B5D0-D5D86517802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8549" y="371178"/>
            <a:ext cx="10972800" cy="1236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070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Chapter - Headline with light background">
    <p:bg>
      <p:bgPr>
        <a:solidFill>
          <a:srgbClr val="E1D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1672" y="2337421"/>
            <a:ext cx="8188656" cy="1135374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noAutofit/>
          </a:bodyPr>
          <a:lstStyle>
            <a:lvl1pPr>
              <a:defRPr lang="en-US" sz="3200" i="0" spc="0" baseline="0" noProof="0" dirty="0">
                <a:solidFill>
                  <a:schemeClr val="tx1"/>
                </a:solidFill>
              </a:defRPr>
            </a:lvl1pPr>
          </a:lstStyle>
          <a:p>
            <a:pPr marL="0" lvl="0" algn="ctr">
              <a:lnSpc>
                <a:spcPct val="114000"/>
              </a:lnSpc>
            </a:pPr>
            <a:r>
              <a:rPr lang="en-US" noProof="0" dirty="0"/>
              <a:t>Insert headline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68587" y="3600000"/>
            <a:ext cx="6854825" cy="754236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14000"/>
              </a:lnSpc>
              <a:buFont typeface="Volvo Novum" panose="020B0503040502060204" pitchFamily="34" charset="0"/>
              <a:buNone/>
              <a:defRPr sz="1400" spc="0" baseline="0">
                <a:latin typeface="+mn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noProof="0" dirty="0"/>
              <a:t>Insert sub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F692448-53B5-494B-B63F-989EB0F8DD7E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3766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. Content –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Name of entity | Department name | Document name/ Issuer | Classification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8FCB220-2584-440E-B289-E3F386D89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06091" y="1715080"/>
            <a:ext cx="10790584" cy="3784021"/>
          </a:xfrm>
        </p:spPr>
        <p:txBody>
          <a:bodyPr/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sv-SE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0E56129-88A4-4B7D-B296-96790600D7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en-US" dirty="0"/>
              <a:t>Click to edit master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7566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2. Chapter – Dark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D5325B5-700D-CF40-9BF4-3A63C71FC55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8A5A3"/>
          </a:solidFill>
        </p:spPr>
        <p:txBody>
          <a:bodyPr tIns="396000" anchor="ctr" anchorCtr="0">
            <a:normAutofit/>
          </a:bodyPr>
          <a:lstStyle>
            <a:lvl1pPr marL="0" indent="0" algn="ct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Click</a:t>
            </a:r>
            <a:r>
              <a:rPr lang="sv-SE" dirty="0"/>
              <a:t> </a:t>
            </a:r>
            <a:r>
              <a:rPr lang="sv-SE" dirty="0" err="1"/>
              <a:t>icon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</a:t>
            </a:r>
            <a:r>
              <a:rPr lang="sv-SE" dirty="0" err="1"/>
              <a:t>picture</a:t>
            </a:r>
            <a:endParaRPr lang="sv-S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EC024C-135F-48DE-A2A1-DBC937121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97" y="576000"/>
            <a:ext cx="10790578" cy="1296000"/>
          </a:xfrm>
        </p:spPr>
        <p:txBody>
          <a:bodyPr tIns="180000"/>
          <a:lstStyle>
            <a:lvl1pPr>
              <a:lnSpc>
                <a:spcPct val="70000"/>
              </a:lnSpc>
              <a:defRPr sz="5400" b="0" spc="320" baseline="0">
                <a:solidFill>
                  <a:schemeClr val="bg1"/>
                </a:solidFill>
                <a:latin typeface="Volvo Broad Pro" panose="02000606020000020004" pitchFamily="50" charset="0"/>
              </a:defRPr>
            </a:lvl1pPr>
          </a:lstStyle>
          <a:p>
            <a:r>
              <a:rPr lang="en-US" dirty="0"/>
              <a:t>Click to edit Master title</a:t>
            </a:r>
            <a:endParaRPr lang="sv-SE" dirty="0"/>
          </a:p>
        </p:txBody>
      </p:sp>
      <p:sp>
        <p:nvSpPr>
          <p:cNvPr id="5" name="Logo">
            <a:extLst>
              <a:ext uri="{FF2B5EF4-FFF2-40B4-BE49-F238E27FC236}">
                <a16:creationId xmlns:a16="http://schemas.microsoft.com/office/drawing/2014/main" id="{F04D8E17-8B6A-45E3-9ABD-348760A299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023807" y="5695089"/>
            <a:ext cx="965032" cy="965047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7517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>
          <a:xfrm>
            <a:off x="633047" y="64411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Date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38562" y="6275295"/>
            <a:ext cx="8360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Department, Name, Document name, Security class</a:t>
            </a:r>
            <a:endParaRPr lang="sv-SE"/>
          </a:p>
        </p:txBody>
      </p:sp>
      <p:sp>
        <p:nvSpPr>
          <p:cNvPr id="11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987987-F8B9-4309-B5D0-D5D86517802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38549" y="371178"/>
            <a:ext cx="10972800" cy="123675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897715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.12 Content –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CEC5F-5A41-204C-BA25-9D801C2D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2022-06-22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77DD3D-672A-FE4F-ACE9-A06A058B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Capital Markets Day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6A3F2-3D9F-6741-A9EE-0BA302107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61A70294-B9EF-4EC7-85A6-7DDD1070A7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/>
              <a:t>Insert sub headline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73D995C-F428-43C3-B49C-3AD7065F7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Insert headline on maximum one line</a:t>
            </a:r>
          </a:p>
        </p:txBody>
      </p:sp>
      <p:sp>
        <p:nvSpPr>
          <p:cNvPr id="8" name="Entity">
            <a:extLst>
              <a:ext uri="{FF2B5EF4-FFF2-40B4-BE49-F238E27FC236}">
                <a16:creationId xmlns:a16="http://schemas.microsoft.com/office/drawing/2014/main" id="{031C1811-DFD4-4F19-94BE-C7BA6722AE0A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293285" y="6218305"/>
            <a:ext cx="1540800" cy="162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07922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.1 Content -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944000"/>
            <a:ext cx="6562725" cy="4077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6428-BAA0-4F25-BCBE-87A25DD91038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P2905 Fuel Cell AE-Project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8" name="Entity">
            <a:extLst>
              <a:ext uri="{FF2B5EF4-FFF2-40B4-BE49-F238E27FC236}">
                <a16:creationId xmlns:a16="http://schemas.microsoft.com/office/drawing/2014/main" id="{482DCAC8-4832-477B-8C58-B560F7F894A3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293285" y="6218305"/>
            <a:ext cx="1540800" cy="162000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7817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A48B6B9-208B-4632-BEF9-204970A2537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769645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2 Chapter - Headline with 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04AE67-31E6-4B83-94BC-D89600871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Capital Markets Day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6CFD90-A60F-4078-BB20-BB14243785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C6101-0437-4F7A-9363-4B7E6C7BE38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2022-06-22</a:t>
            </a:r>
            <a:endParaRPr lang="en-US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80F1236-AB04-4B51-92A3-C5004390C03D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68587" y="3600000"/>
            <a:ext cx="6854825" cy="754236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14000"/>
              </a:lnSpc>
              <a:buFont typeface="Volvo Novum" panose="020B0503040502060204" pitchFamily="34" charset="0"/>
              <a:buNone/>
              <a:defRPr sz="1400" spc="0" baseline="0">
                <a:solidFill>
                  <a:schemeClr val="bg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noProof="0"/>
              <a:t>Insert sub headline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89EA45-A61D-4DBE-8226-13D071120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01669" y="2337420"/>
            <a:ext cx="8188657" cy="1135374"/>
          </a:xfrm>
        </p:spPr>
        <p:txBody>
          <a:bodyPr anchor="b" anchorCtr="0"/>
          <a:lstStyle>
            <a:lvl1pPr algn="ctr">
              <a:lnSpc>
                <a:spcPct val="113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Insert headline</a:t>
            </a:r>
            <a:endParaRPr lang="sv-SE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1B19DDB-28DE-477F-A297-CD8DA8470C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5800" y="278990"/>
            <a:ext cx="1220400" cy="93600"/>
          </a:xfrm>
          <a:prstGeom prst="rect">
            <a:avLst/>
          </a:prstGeom>
        </p:spPr>
      </p:pic>
      <p:sp>
        <p:nvSpPr>
          <p:cNvPr id="10" name="Logotype">
            <a:extLst>
              <a:ext uri="{FF2B5EF4-FFF2-40B4-BE49-F238E27FC236}">
                <a16:creationId xmlns:a16="http://schemas.microsoft.com/office/drawing/2014/main" id="{4B9937C0-739B-4C80-86D0-F72887398C6F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287927" y="6218305"/>
            <a:ext cx="1540800" cy="162000"/>
          </a:xfrm>
          <a:prstGeom prst="rect">
            <a:avLst/>
          </a:pr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  <a:lvl2pPr marL="267129" indent="0">
              <a:buNone/>
              <a:defRPr/>
            </a:lvl2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66754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Column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739200" y="1802297"/>
            <a:ext cx="3539723" cy="3755703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431969" y="1802297"/>
            <a:ext cx="3539723" cy="3755703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8101293" y="1802297"/>
            <a:ext cx="3539723" cy="3755703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21" name="Date Placeholder 4"/>
          <p:cNvSpPr>
            <a:spLocks noGrp="1"/>
          </p:cNvSpPr>
          <p:nvPr>
            <p:ph type="dt" sz="half" idx="2"/>
          </p:nvPr>
        </p:nvSpPr>
        <p:spPr>
          <a:xfrm>
            <a:off x="633047" y="64411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Date</a:t>
            </a:r>
          </a:p>
        </p:txBody>
      </p:sp>
      <p:sp>
        <p:nvSpPr>
          <p:cNvPr id="2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138562" y="6275295"/>
            <a:ext cx="83606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Department, Name, Document name, Security class</a:t>
            </a:r>
            <a:endParaRPr lang="sv-SE"/>
          </a:p>
        </p:txBody>
      </p:sp>
      <p:sp>
        <p:nvSpPr>
          <p:cNvPr id="23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4987987-F8B9-4309-B5D0-D5D86517802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738549" y="371178"/>
            <a:ext cx="10972800" cy="98937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738549" y="886514"/>
            <a:ext cx="10972800" cy="474663"/>
          </a:xfrm>
        </p:spPr>
        <p:txBody>
          <a:bodyPr>
            <a:noAutofit/>
          </a:bodyPr>
          <a:lstStyle>
            <a:lvl1pPr marL="0" indent="0">
              <a:lnSpc>
                <a:spcPts val="2933"/>
              </a:lnSpc>
              <a:buNone/>
              <a:defRPr sz="2400" spc="-40" baseline="0"/>
            </a:lvl1pPr>
          </a:lstStyle>
          <a:p>
            <a:pPr lvl="0"/>
            <a:r>
              <a:rPr lang="en-US"/>
              <a:t>Click to add sub-heading – max one line</a:t>
            </a:r>
          </a:p>
        </p:txBody>
      </p:sp>
    </p:spTree>
    <p:extLst>
      <p:ext uri="{BB962C8B-B14F-4D97-AF65-F5344CB8AC3E}">
        <p14:creationId xmlns:p14="http://schemas.microsoft.com/office/powerpoint/2010/main" val="641795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Chapter - Headline with dark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001672" y="2341522"/>
            <a:ext cx="8188656" cy="1135374"/>
          </a:xfrm>
          <a:prstGeom prst="rect">
            <a:avLst/>
          </a:prstGeom>
        </p:spPr>
        <p:txBody>
          <a:bodyPr vert="horz" wrap="square" lIns="0" tIns="45720" rIns="91440" bIns="45720" rtlCol="0" anchor="b" anchorCtr="0">
            <a:noAutofit/>
          </a:bodyPr>
          <a:lstStyle>
            <a:lvl1pPr>
              <a:lnSpc>
                <a:spcPct val="90000"/>
              </a:lnSpc>
              <a:defRPr lang="en-US" sz="3200" i="0" spc="0" baseline="0" noProof="0" dirty="0">
                <a:solidFill>
                  <a:schemeClr val="bg1"/>
                </a:solidFill>
              </a:defRPr>
            </a:lvl1pPr>
          </a:lstStyle>
          <a:p>
            <a:pPr marL="0" lvl="0" algn="ctr">
              <a:lnSpc>
                <a:spcPct val="114000"/>
              </a:lnSpc>
            </a:pPr>
            <a:r>
              <a:rPr lang="en-US" noProof="0" dirty="0"/>
              <a:t>Insert headline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2668587" y="3600000"/>
            <a:ext cx="6854825" cy="754236"/>
          </a:xfrm>
          <a:prstGeom prst="rect">
            <a:avLst/>
          </a:prstGeom>
        </p:spPr>
        <p:txBody>
          <a:bodyPr tIns="0">
            <a:noAutofit/>
          </a:bodyPr>
          <a:lstStyle>
            <a:lvl1pPr marL="0" indent="0" algn="ctr">
              <a:lnSpc>
                <a:spcPct val="114000"/>
              </a:lnSpc>
              <a:buFont typeface="Volvo Novum" panose="020B0503040502060204" pitchFamily="34" charset="0"/>
              <a:buNone/>
              <a:defRPr sz="1400" spc="0" baseline="0">
                <a:solidFill>
                  <a:schemeClr val="bg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D291551-702E-47BA-AC64-83FC3F9C07A9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BF68A0-5B4C-4FDF-B805-26AC25556D60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AE5F9F3-CDD0-4B15-B8DB-3D3239E0D1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927804D-D8EA-4E47-ADC3-E8D268FFFB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BF15062-7901-4957-880B-E2F376D6DE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85800" y="278990"/>
            <a:ext cx="1220400" cy="9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6F3D0C-DF7B-4842-948F-B07D2EBCA117}"/>
              </a:ext>
            </a:extLst>
          </p:cNvPr>
          <p:cNvSpPr txBox="1"/>
          <p:nvPr userDrawn="1"/>
        </p:nvSpPr>
        <p:spPr>
          <a:xfrm>
            <a:off x="300038" y="6188400"/>
            <a:ext cx="2235772" cy="16927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800" b="0" dirty="0">
                <a:solidFill>
                  <a:schemeClr val="bg1"/>
                </a:solidFill>
                <a:latin typeface="+mj-lt"/>
                <a:cs typeface="+mn-cs"/>
              </a:rPr>
              <a:t>Volvo Trucks</a:t>
            </a:r>
          </a:p>
        </p:txBody>
      </p:sp>
    </p:spTree>
    <p:extLst>
      <p:ext uri="{BB962C8B-B14F-4D97-AF65-F5344CB8AC3E}">
        <p14:creationId xmlns:p14="http://schemas.microsoft.com/office/powerpoint/2010/main" val="35724791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 Content -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944000"/>
            <a:ext cx="6562725" cy="40773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E019E-7143-4DDC-88F7-BF471409BD88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</p:spTree>
    <p:extLst>
      <p:ext uri="{BB962C8B-B14F-4D97-AF65-F5344CB8AC3E}">
        <p14:creationId xmlns:p14="http://schemas.microsoft.com/office/powerpoint/2010/main" val="26182981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3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Content - Title, bullet tex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763" y="1944000"/>
            <a:ext cx="5073422" cy="407501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46B17-166D-4B2D-893B-C7579A956819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967048"/>
            <a:ext cx="5465499" cy="800478"/>
          </a:xfrm>
        </p:spPr>
        <p:txBody>
          <a:bodyPr wrap="square"/>
          <a:lstStyle>
            <a:lvl1pPr>
              <a:defRPr/>
            </a:lvl1pPr>
          </a:lstStyle>
          <a:p>
            <a:r>
              <a:rPr lang="en-US"/>
              <a:t>Insert headline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5625D45F-02D3-44E1-BD03-8D4E7CD6347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6838" y="1089025"/>
            <a:ext cx="4928400" cy="4929990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40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9" userDrawn="1">
          <p15:clr>
            <a:srgbClr val="FBAE40"/>
          </p15:clr>
        </p15:guide>
        <p15:guide id="2" orient="horz" pos="379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Content – Two column pictur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785CA666-6C70-4EFB-B252-337286966A6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2133599"/>
            <a:ext cx="5147179" cy="2909889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813A8910-5699-4EE0-A403-9991CA89EE9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78059" y="2133599"/>
            <a:ext cx="5147179" cy="2909889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5158324"/>
            <a:ext cx="5147179" cy="538451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/>
              <a:t>Insert text (max two rows)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F8D24-1872-4BF1-9C44-9F31E0A724A4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434E44B9-8C04-47FC-8B4D-A7840BEE1D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78059" y="5158324"/>
            <a:ext cx="5147179" cy="538451"/>
          </a:xfrm>
        </p:spPr>
        <p:txBody>
          <a:bodyPr>
            <a:noAutofit/>
          </a:bodyPr>
          <a:lstStyle>
            <a:lvl1pPr marL="0" indent="0">
              <a:lnSpc>
                <a:spcPct val="114000"/>
              </a:lnSpc>
              <a:buFontTx/>
              <a:buNone/>
              <a:defRPr sz="1200"/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/>
              <a:t>Insert text (max two rows)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478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 userDrawn="1">
          <p15:clr>
            <a:srgbClr val="FBAE40"/>
          </p15:clr>
        </p15:guide>
        <p15:guide id="2" pos="3953" userDrawn="1">
          <p15:clr>
            <a:srgbClr val="FBAE40"/>
          </p15:clr>
        </p15:guide>
        <p15:guide id="3" orient="horz" pos="1344" userDrawn="1">
          <p15:clr>
            <a:srgbClr val="FBAE40"/>
          </p15:clr>
        </p15:guide>
        <p15:guide id="4" orient="horz" pos="3249" userDrawn="1">
          <p15:clr>
            <a:srgbClr val="FBAE40"/>
          </p15:clr>
        </p15:guide>
        <p15:guide id="5" orient="horz" pos="3793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4 Content – Content - Title, bullet text with 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71831" y="2022491"/>
            <a:ext cx="3753407" cy="3782997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 marL="339725" indent="0">
              <a:buNone/>
              <a:defRPr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C159C85-B2DF-448E-87B5-B6A0E0763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763" y="2133599"/>
            <a:ext cx="6527799" cy="3671889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959E9-CB77-4E23-B84C-2D6A1975D94F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Insert headline on maximum </a:t>
            </a:r>
            <a:r>
              <a:rPr lang="en-US"/>
              <a:t>one line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70C302-6050-4DB1-90EC-C732F2636C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6763" y="1457438"/>
            <a:ext cx="6562725" cy="251205"/>
          </a:xfrm>
        </p:spPr>
        <p:txBody>
          <a:bodyPr tIns="0"/>
          <a:lstStyle>
            <a:lvl1pPr marL="0" indent="0">
              <a:buFontTx/>
              <a:buNone/>
              <a:defRPr>
                <a:solidFill>
                  <a:srgbClr val="53565A"/>
                </a:solidFill>
              </a:defRPr>
            </a:lvl1pPr>
            <a:lvl2pPr marL="163513" indent="0">
              <a:buFontTx/>
              <a:buNone/>
              <a:defRPr/>
            </a:lvl2pPr>
            <a:lvl3pPr marL="339725" indent="0">
              <a:buFontTx/>
              <a:buNone/>
              <a:defRPr/>
            </a:lvl3pPr>
            <a:lvl4pPr marL="463550" indent="0">
              <a:buFontTx/>
              <a:buNone/>
              <a:defRPr/>
            </a:lvl4pPr>
            <a:lvl5pPr marL="606425" indent="0">
              <a:buFontTx/>
              <a:buNone/>
              <a:defRPr/>
            </a:lvl5pPr>
          </a:lstStyle>
          <a:p>
            <a:pPr lvl="0"/>
            <a:r>
              <a:rPr lang="en-US" dirty="0"/>
              <a:t>Insert sub headline</a:t>
            </a:r>
          </a:p>
        </p:txBody>
      </p:sp>
    </p:spTree>
    <p:extLst>
      <p:ext uri="{BB962C8B-B14F-4D97-AF65-F5344CB8AC3E}">
        <p14:creationId xmlns:p14="http://schemas.microsoft.com/office/powerpoint/2010/main" val="3388683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44" userDrawn="1">
          <p15:clr>
            <a:srgbClr val="FBAE40"/>
          </p15:clr>
        </p15:guide>
        <p15:guide id="2" orient="horz" pos="365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5 Content - Title, text with large righ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47DD437-05F9-49E5-800D-62CB4B82ED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6763" y="1961186"/>
            <a:ext cx="3419999" cy="853929"/>
          </a:xfrm>
        </p:spPr>
        <p:txBody>
          <a:bodyPr wrap="square" bIns="0" anchor="b" anchorCtr="0"/>
          <a:lstStyle>
            <a:lvl1pPr>
              <a:defRPr/>
            </a:lvl1pPr>
          </a:lstStyle>
          <a:p>
            <a:r>
              <a:rPr lang="en-US"/>
              <a:t>Insert headline</a:t>
            </a:r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CC159C85-B2DF-448E-87B5-B6A0E076322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440238" y="1089025"/>
            <a:ext cx="6985000" cy="4716463"/>
          </a:xfrm>
          <a:solidFill>
            <a:schemeClr val="bg1">
              <a:lumMod val="95000"/>
            </a:schemeClr>
          </a:solidFill>
        </p:spPr>
        <p:txBody>
          <a:bodyPr tIns="504000" anchor="ctr" anchorCtr="0">
            <a:normAutofit/>
          </a:bodyPr>
          <a:lstStyle>
            <a:lvl1pPr marL="0" indent="0" algn="ctr">
              <a:buFontTx/>
              <a:buNone/>
              <a:defRPr sz="1000"/>
            </a:lvl1pPr>
          </a:lstStyle>
          <a:p>
            <a:r>
              <a:rPr lang="en-US"/>
              <a:t>Insert picture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719761-CF45-4FCC-BDBD-9607751FE9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6762" y="2916001"/>
            <a:ext cx="3027923" cy="2889488"/>
          </a:xfrm>
        </p:spPr>
        <p:txBody>
          <a:bodyPr/>
          <a:lstStyle>
            <a:lvl1pPr marL="0" indent="0">
              <a:lnSpc>
                <a:spcPct val="120000"/>
              </a:lnSpc>
              <a:buFontTx/>
              <a:buNone/>
              <a:defRPr/>
            </a:lvl1pPr>
            <a:lvl2pPr marL="163513" indent="0">
              <a:buFontTx/>
              <a:buNone/>
              <a:defRPr/>
            </a:lvl2pPr>
            <a:lvl3pPr marL="339725" indent="0">
              <a:buNone/>
              <a:defRPr/>
            </a:lvl3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0977B5-0B30-3B47-B511-2D8DFF831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3012D-6694-4197-BFDA-F34432F2B269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3E89A-6345-C248-9783-2EE0EAA4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DD9978-FFE6-DA40-8239-6FF4DB76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19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97" userDrawn="1">
          <p15:clr>
            <a:srgbClr val="FBAE40"/>
          </p15:clr>
        </p15:guide>
        <p15:guide id="2" orient="horz" pos="3657" userDrawn="1">
          <p15:clr>
            <a:srgbClr val="FBAE40"/>
          </p15:clr>
        </p15:guide>
        <p15:guide id="3" orient="horz" pos="17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Kasta 2" hidden="1">
            <a:extLst>
              <a:ext uri="{FF2B5EF4-FFF2-40B4-BE49-F238E27FC236}">
                <a16:creationId xmlns:a16="http://schemas.microsoft.com/office/drawing/2014/main" id="{EC743187-4C08-4214-8C0B-957F708AA15A}"/>
              </a:ext>
            </a:extLst>
          </p:cNvPr>
          <p:cNvGrpSpPr/>
          <p:nvPr userDrawn="1"/>
        </p:nvGrpSpPr>
        <p:grpSpPr>
          <a:xfrm>
            <a:off x="0" y="-525680"/>
            <a:ext cx="12192000" cy="525680"/>
            <a:chOff x="0" y="198413"/>
            <a:chExt cx="7667630" cy="52568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9DED10-E074-45C2-9E33-598B2A19581B}"/>
                </a:ext>
              </a:extLst>
            </p:cNvPr>
            <p:cNvSpPr/>
            <p:nvPr userDrawn="1"/>
          </p:nvSpPr>
          <p:spPr>
            <a:xfrm>
              <a:off x="0" y="337048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99AA92F-9FEC-433E-8BB5-8582DEB117A9}"/>
                </a:ext>
              </a:extLst>
            </p:cNvPr>
            <p:cNvSpPr/>
            <p:nvPr userDrawn="1"/>
          </p:nvSpPr>
          <p:spPr>
            <a:xfrm>
              <a:off x="766763" y="198413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E176B4-10BA-497E-B5B7-F6AB3D5567CF}"/>
                </a:ext>
              </a:extLst>
            </p:cNvPr>
            <p:cNvSpPr/>
            <p:nvPr userDrawn="1"/>
          </p:nvSpPr>
          <p:spPr>
            <a:xfrm>
              <a:off x="1533526" y="337048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843747-4A09-4369-A9FB-7C5738CC40DF}"/>
                </a:ext>
              </a:extLst>
            </p:cNvPr>
            <p:cNvSpPr/>
            <p:nvPr userDrawn="1"/>
          </p:nvSpPr>
          <p:spPr>
            <a:xfrm>
              <a:off x="2300289" y="198413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30B706-2496-4D09-A9CE-C803F9AD38E4}"/>
                </a:ext>
              </a:extLst>
            </p:cNvPr>
            <p:cNvSpPr/>
            <p:nvPr userDrawn="1"/>
          </p:nvSpPr>
          <p:spPr>
            <a:xfrm>
              <a:off x="3067052" y="337048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1509E16-DF00-4DE3-AE37-E1584A8A75E7}"/>
                </a:ext>
              </a:extLst>
            </p:cNvPr>
            <p:cNvSpPr/>
            <p:nvPr userDrawn="1"/>
          </p:nvSpPr>
          <p:spPr>
            <a:xfrm>
              <a:off x="3833815" y="198413"/>
              <a:ext cx="766763" cy="387045"/>
            </a:xfrm>
            <a:prstGeom prst="rect">
              <a:avLst/>
            </a:prstGeom>
            <a:solidFill>
              <a:schemeClr val="accent3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C62CF34-8676-4A9F-BA23-B9F843825AAD}"/>
                </a:ext>
              </a:extLst>
            </p:cNvPr>
            <p:cNvSpPr/>
            <p:nvPr userDrawn="1"/>
          </p:nvSpPr>
          <p:spPr>
            <a:xfrm>
              <a:off x="4600578" y="337048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283BA2-95A6-41DF-9492-69505B854966}"/>
                </a:ext>
              </a:extLst>
            </p:cNvPr>
            <p:cNvSpPr/>
            <p:nvPr userDrawn="1"/>
          </p:nvSpPr>
          <p:spPr>
            <a:xfrm>
              <a:off x="5367341" y="198413"/>
              <a:ext cx="766763" cy="387045"/>
            </a:xfrm>
            <a:prstGeom prst="rect">
              <a:avLst/>
            </a:prstGeom>
            <a:solidFill>
              <a:schemeClr val="accent4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675DB5-C8AB-4C85-9276-181599673B09}"/>
                </a:ext>
              </a:extLst>
            </p:cNvPr>
            <p:cNvSpPr/>
            <p:nvPr userDrawn="1"/>
          </p:nvSpPr>
          <p:spPr>
            <a:xfrm>
              <a:off x="6134104" y="337048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4E9A38-1E24-4CFB-805E-25EE12CBD577}"/>
                </a:ext>
              </a:extLst>
            </p:cNvPr>
            <p:cNvSpPr/>
            <p:nvPr userDrawn="1"/>
          </p:nvSpPr>
          <p:spPr>
            <a:xfrm>
              <a:off x="6900867" y="198413"/>
              <a:ext cx="766763" cy="387045"/>
            </a:xfrm>
            <a:prstGeom prst="rect">
              <a:avLst/>
            </a:prstGeom>
            <a:solidFill>
              <a:srgbClr val="C3D2D6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en-US" sz="20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" name="Kasta" hidden="1">
            <a:extLst>
              <a:ext uri="{FF2B5EF4-FFF2-40B4-BE49-F238E27FC236}">
                <a16:creationId xmlns:a16="http://schemas.microsoft.com/office/drawing/2014/main" id="{2FFE77C0-290F-48D4-ACAD-8B55EE471878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75"/>
            <a:ext cx="12214870" cy="6893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5"/>
            <a:ext cx="12192000" cy="68580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17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766763" y="967048"/>
            <a:ext cx="8986837" cy="456400"/>
          </a:xfrm>
          <a:prstGeom prst="rect">
            <a:avLst/>
          </a:prstGeom>
        </p:spPr>
        <p:txBody>
          <a:bodyPr vert="horz" wrap="none" lIns="0" tIns="45720" rIns="91440" bIns="45720" rtlCol="0" anchor="t" anchorCtr="0">
            <a:noAutofit/>
          </a:bodyPr>
          <a:lstStyle/>
          <a:p>
            <a:r>
              <a:rPr lang="en-US" noProof="0"/>
              <a:t>Insert headline on maximum one line</a:t>
            </a:r>
            <a:endParaRPr lang="en-US" noProof="0" dirty="0"/>
          </a:p>
        </p:txBody>
      </p:sp>
      <p:sp>
        <p:nvSpPr>
          <p:cNvPr id="32" name="Rectangle 7">
            <a:extLst>
              <a:ext uri="{FF2B5EF4-FFF2-40B4-BE49-F238E27FC236}">
                <a16:creationId xmlns:a16="http://schemas.microsoft.com/office/drawing/2014/main" id="{AB8EFCD9-7921-D64B-9826-6FA460FF1C2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0038" y="6379336"/>
            <a:ext cx="8528351" cy="155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8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r>
              <a:rPr lang="en-US" dirty="0"/>
              <a:t>Department name | Document name/ Issuer | Classification</a:t>
            </a:r>
          </a:p>
        </p:txBody>
      </p:sp>
      <p:sp>
        <p:nvSpPr>
          <p:cNvPr id="33" name="Rectangle 8">
            <a:extLst>
              <a:ext uri="{FF2B5EF4-FFF2-40B4-BE49-F238E27FC236}">
                <a16:creationId xmlns:a16="http://schemas.microsoft.com/office/drawing/2014/main" id="{85667821-07B8-804D-BF1F-03CB20975BC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25238" y="6380367"/>
            <a:ext cx="466725" cy="1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AEAEA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8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F4BB9EDD-1740-4E4A-8601-A7D0893F42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E16D55F2-4ED8-FF4A-9717-D16E80842F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490579" y="6380367"/>
            <a:ext cx="934659" cy="15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AEAEA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800" baseline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F5D14D02-33B3-4DC2-9D9C-80AAD5507107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B2C73E-6D6A-4A53-A5A9-76A2681C9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2031475"/>
            <a:ext cx="6548437" cy="39875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56FEA-0A22-4240-ACA1-CD8E561952AC}"/>
              </a:ext>
            </a:extLst>
          </p:cNvPr>
          <p:cNvSpPr txBox="1"/>
          <p:nvPr userDrawn="1"/>
        </p:nvSpPr>
        <p:spPr>
          <a:xfrm>
            <a:off x="300038" y="6188400"/>
            <a:ext cx="2235772" cy="16927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800" b="0" dirty="0">
                <a:latin typeface="+mj-lt"/>
                <a:cs typeface="+mn-cs"/>
              </a:rPr>
              <a:t>Volvo Trucks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5A8F78CA-A882-4A85-9FA4-B9AAFF110F3F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485800" y="278990"/>
            <a:ext cx="1220400" cy="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2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19" r:id="rId2"/>
    <p:sldLayoutId id="2147483720" r:id="rId3"/>
    <p:sldLayoutId id="2147483721" r:id="rId4"/>
    <p:sldLayoutId id="2147483694" r:id="rId5"/>
    <p:sldLayoutId id="2147483726" r:id="rId6"/>
    <p:sldLayoutId id="2147483727" r:id="rId7"/>
    <p:sldLayoutId id="2147483728" r:id="rId8"/>
    <p:sldLayoutId id="2147483729" r:id="rId9"/>
    <p:sldLayoutId id="2147483740" r:id="rId10"/>
    <p:sldLayoutId id="2147483730" r:id="rId11"/>
    <p:sldLayoutId id="2147483722" r:id="rId12"/>
    <p:sldLayoutId id="2147483735" r:id="rId13"/>
    <p:sldLayoutId id="2147483736" r:id="rId14"/>
    <p:sldLayoutId id="2147483699" r:id="rId15"/>
    <p:sldLayoutId id="2147483737" r:id="rId16"/>
    <p:sldLayoutId id="2147483741" r:id="rId17"/>
    <p:sldLayoutId id="2147483742" r:id="rId18"/>
    <p:sldLayoutId id="2147483723" r:id="rId19"/>
    <p:sldLayoutId id="2147483724" r:id="rId20"/>
    <p:sldLayoutId id="2147483732" r:id="rId21"/>
    <p:sldLayoutId id="2147483734" r:id="rId22"/>
    <p:sldLayoutId id="2147483738" r:id="rId23"/>
    <p:sldLayoutId id="2147483739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9" r:id="rId30"/>
    <p:sldLayoutId id="2147483750" r:id="rId31"/>
    <p:sldLayoutId id="2147483752" r:id="rId32"/>
    <p:sldLayoutId id="2147483753" r:id="rId33"/>
    <p:sldLayoutId id="2147483754" r:id="rId34"/>
    <p:sldLayoutId id="2147483755" r:id="rId35"/>
    <p:sldLayoutId id="2147483756" r:id="rId36"/>
    <p:sldLayoutId id="2147483757" r:id="rId37"/>
  </p:sldLayoutIdLst>
  <p:hf hdr="0"/>
  <p:txStyles>
    <p:titleStyle>
      <a:lvl1pPr algn="l" defTabSz="967710" rtl="0" eaLnBrk="1" latinLnBrk="0" hangingPunct="1">
        <a:lnSpc>
          <a:spcPct val="100000"/>
        </a:lnSpc>
        <a:spcBef>
          <a:spcPct val="0"/>
        </a:spcBef>
        <a:buNone/>
        <a:defRPr lang="en-US" sz="2400" b="0" kern="1200" smtClean="0">
          <a:solidFill>
            <a:schemeClr val="tx1"/>
          </a:solidFill>
          <a:latin typeface="+mj-lt"/>
          <a:ea typeface="+mj-ea"/>
          <a:cs typeface="+mn-cs"/>
        </a:defRPr>
      </a:lvl1pPr>
    </p:titleStyle>
    <p:bodyStyle>
      <a:lvl1pPr marL="152400" indent="-152400" algn="l" defTabSz="967710" rtl="0" eaLnBrk="1" fontAlgn="base" latinLnBrk="0" hangingPunct="1">
        <a:lnSpc>
          <a:spcPct val="114000"/>
        </a:lnSpc>
        <a:spcBef>
          <a:spcPts val="952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Volvo Broad Pro" panose="02000606020000020004" pitchFamily="50" charset="0"/>
          <a:cs typeface="+mn-cs"/>
        </a:defRPr>
      </a:lvl1pPr>
      <a:lvl2pPr marL="328613" indent="-165100" algn="l" defTabSz="967710" rtl="0" eaLnBrk="1" latinLnBrk="0" hangingPunct="1">
        <a:lnSpc>
          <a:spcPct val="114000"/>
        </a:lnSpc>
        <a:spcBef>
          <a:spcPts val="952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Volvo Broad Pro" panose="02000606020000020004" pitchFamily="50" charset="0"/>
          <a:cs typeface="+mn-cs"/>
        </a:defRPr>
      </a:lvl2pPr>
      <a:lvl3pPr marL="466725" indent="-127000" algn="l" defTabSz="967710" rtl="0" eaLnBrk="1" fontAlgn="base" latinLnBrk="0" hangingPunct="1">
        <a:lnSpc>
          <a:spcPct val="114000"/>
        </a:lnSpc>
        <a:spcBef>
          <a:spcPts val="952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Volvo Broad Pro" panose="02000606020000020004" pitchFamily="50" charset="0"/>
          <a:cs typeface="+mn-cs"/>
        </a:defRPr>
      </a:lvl3pPr>
      <a:lvl4pPr marL="598488" indent="-134938" algn="l" defTabSz="967710" rtl="0" eaLnBrk="1" latinLnBrk="0" hangingPunct="1">
        <a:lnSpc>
          <a:spcPct val="114000"/>
        </a:lnSpc>
        <a:spcBef>
          <a:spcPts val="952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Volvo Broad Pro" panose="02000606020000020004" pitchFamily="50" charset="0"/>
          <a:cs typeface="+mn-cs"/>
        </a:defRPr>
      </a:lvl4pPr>
      <a:lvl5pPr marL="730250" indent="-123825" algn="l" defTabSz="967710" rtl="0" eaLnBrk="1" latinLnBrk="0" hangingPunct="1">
        <a:lnSpc>
          <a:spcPct val="114000"/>
        </a:lnSpc>
        <a:spcBef>
          <a:spcPts val="952"/>
        </a:spcBef>
        <a:spcAft>
          <a:spcPts val="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Volvo Broad Pro" panose="02000606020000020004" pitchFamily="50" charset="0"/>
          <a:cs typeface="+mn-cs"/>
        </a:defRPr>
      </a:lvl5pPr>
      <a:lvl6pPr marL="2661201" indent="-241927" algn="l" defTabSz="967710" rtl="0" eaLnBrk="1" latinLnBrk="0" hangingPunct="1">
        <a:spcBef>
          <a:spcPct val="20000"/>
        </a:spcBef>
        <a:buFont typeface="Volvo Novum" panose="020B050304050206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6pPr>
      <a:lvl7pPr marL="3145056" indent="-241927" algn="l" defTabSz="967710" rtl="0" eaLnBrk="1" latinLnBrk="0" hangingPunct="1">
        <a:spcBef>
          <a:spcPct val="20000"/>
        </a:spcBef>
        <a:buFont typeface="Volvo Novum" panose="020B050304050206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spcBef>
          <a:spcPct val="20000"/>
        </a:spcBef>
        <a:buFont typeface="Volvo Novum" panose="020B050304050206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spcBef>
          <a:spcPct val="20000"/>
        </a:spcBef>
        <a:buFont typeface="Volvo Novum" panose="020B0503040502060204" pitchFamily="34" charset="0"/>
        <a:buChar char="•"/>
        <a:defRPr sz="21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7" userDrawn="1">
          <p15:clr>
            <a:srgbClr val="F26B43"/>
          </p15:clr>
        </p15:guide>
        <p15:guide id="2" pos="48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pos="189" userDrawn="1">
          <p15:clr>
            <a:srgbClr val="F26B43"/>
          </p15:clr>
        </p15:guide>
        <p15:guide id="6" pos="7197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11" Type="http://schemas.microsoft.com/office/2007/relationships/hdphoto" Target="../media/hdphoto3.wdp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4.wdp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hyperlink" Target="http://teamplace.volvo.com/sites/Volvo2p5/Pictures/Pictures%20without%20shadows/P4281_VOLVO_ELECTRIC-ENGINE-SINGLE-DS-NO-SHADOW_VIS-WIP_WK1716_00000000_001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6" Type="http://schemas.openxmlformats.org/officeDocument/2006/relationships/image" Target="../media/image71.emf"/><Relationship Id="rId5" Type="http://schemas.openxmlformats.org/officeDocument/2006/relationships/oleObject" Target="../embeddings/oleObject1.bin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8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6.png"/><Relationship Id="rId5" Type="http://schemas.openxmlformats.org/officeDocument/2006/relationships/image" Target="../media/image85.emf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8.jp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536D947-2716-1B49-9458-6B4DD575C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641E3BC-1659-BD43-A4FE-8D33382545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" r="14395"/>
          <a:stretch/>
        </p:blipFill>
        <p:spPr>
          <a:xfrm>
            <a:off x="3049973" y="1882446"/>
            <a:ext cx="3046026" cy="2323156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0B3A9ED1-78E4-6946-8600-5B62CE356D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-1" r="3977" b="316"/>
          <a:stretch/>
        </p:blipFill>
        <p:spPr>
          <a:xfrm>
            <a:off x="9143999" y="1882446"/>
            <a:ext cx="3048000" cy="2323155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4DD2A510-9D6A-AB4F-9128-0B9150159C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3" b="5905"/>
          <a:stretch/>
        </p:blipFill>
        <p:spPr>
          <a:xfrm>
            <a:off x="1" y="1882448"/>
            <a:ext cx="3048000" cy="232315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9D13018-62BD-3340-BCAD-D4FD8B99C4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59" y="4868790"/>
            <a:ext cx="2631281" cy="885622"/>
          </a:xfrm>
          <a:prstGeom prst="rect">
            <a:avLst/>
          </a:prstGeom>
        </p:spPr>
      </p:pic>
      <p:pic>
        <p:nvPicPr>
          <p:cNvPr id="1026" name="Picture 2" descr="Volvo Construction Equipment Install Brigade Safety Products to Wheel  Loaders">
            <a:extLst>
              <a:ext uri="{FF2B5EF4-FFF2-40B4-BE49-F238E27FC236}">
                <a16:creationId xmlns:a16="http://schemas.microsoft.com/office/drawing/2014/main" id="{2E03A7BA-1A72-41B4-9E68-40789DADD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17" y="2444621"/>
            <a:ext cx="2381564" cy="15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54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52DB-8596-4138-B25D-095A31779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D1144-62F2-4E8B-ADDB-DA3FBA204F8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0799">
              <a:spcBef>
                <a:spcPts val="47"/>
              </a:spcBef>
            </a:pPr>
            <a:fld id="{81D60167-4931-47E6-BA6A-407CBD079E47}" type="slidenum">
              <a:rPr lang="en-US" smtClean="0"/>
              <a:pPr marL="50799">
                <a:spcBef>
                  <a:spcPts val="47"/>
                </a:spcBef>
              </a:pPr>
              <a:t>10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6D9AF18-8A49-4299-862F-4615F59BC4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05"/>
          <a:stretch/>
        </p:blipFill>
        <p:spPr>
          <a:xfrm>
            <a:off x="1752600" y="640119"/>
            <a:ext cx="8878675" cy="2662500"/>
          </a:xfrm>
          <a:prstGeom prst="rect">
            <a:avLst/>
          </a:prstGeom>
          <a:ln w="19050">
            <a:solidFill>
              <a:srgbClr val="66B3A6"/>
            </a:solidFill>
          </a:ln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7CE40E97-2D3B-4485-A150-FF44B00735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1"/>
          <a:stretch/>
        </p:blipFill>
        <p:spPr>
          <a:xfrm>
            <a:off x="1752600" y="3393241"/>
            <a:ext cx="8849508" cy="2987126"/>
          </a:xfrm>
          <a:prstGeom prst="rect">
            <a:avLst/>
          </a:prstGeom>
          <a:ln w="19050">
            <a:solidFill>
              <a:srgbClr val="66B3A6"/>
            </a:solidFill>
          </a:ln>
        </p:spPr>
      </p:pic>
    </p:spTree>
    <p:extLst>
      <p:ext uri="{BB962C8B-B14F-4D97-AF65-F5344CB8AC3E}">
        <p14:creationId xmlns:p14="http://schemas.microsoft.com/office/powerpoint/2010/main" val="292663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EC4B3-1038-4102-9B0D-832D640D8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785C9A-4FCB-4013-A982-1442B848E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2C9DA-BD8F-4232-B56A-FEF0335102F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0799">
              <a:spcBef>
                <a:spcPts val="47"/>
              </a:spcBef>
            </a:pPr>
            <a:fld id="{81D60167-4931-47E6-BA6A-407CBD079E47}" type="slidenum">
              <a:rPr lang="en-US" smtClean="0"/>
              <a:pPr marL="50799">
                <a:spcBef>
                  <a:spcPts val="47"/>
                </a:spcBef>
              </a:pPr>
              <a:t>11</a:t>
            </a:fld>
            <a:endParaRPr lang="en-US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AECB78C-7C17-45A7-93BA-EA541E8AD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607" y="288372"/>
            <a:ext cx="9548783" cy="2878179"/>
          </a:xfrm>
          <a:prstGeom prst="rect">
            <a:avLst/>
          </a:prstGeom>
          <a:ln w="19050">
            <a:solidFill>
              <a:srgbClr val="66B3A6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8272F2-67D5-44C9-9B47-332DD6C2D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189" y="3326558"/>
            <a:ext cx="7633621" cy="3299277"/>
          </a:xfrm>
          <a:prstGeom prst="rect">
            <a:avLst/>
          </a:prstGeom>
          <a:ln w="19050">
            <a:solidFill>
              <a:srgbClr val="66B3A6"/>
            </a:solidFill>
          </a:ln>
        </p:spPr>
      </p:pic>
    </p:spTree>
    <p:extLst>
      <p:ext uri="{BB962C8B-B14F-4D97-AF65-F5344CB8AC3E}">
        <p14:creationId xmlns:p14="http://schemas.microsoft.com/office/powerpoint/2010/main" val="368986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05B237-DA49-46DA-8388-899FF527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C6428-BAA0-4F25-BCBE-87A25DD91038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2F0F33-AC03-4C46-B020-434E3179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P2905 Fuel Cell AE-Project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03AE5A-854C-4938-A107-738F2FD4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F0AAA8-EFF0-47A2-9FBB-07D42E8147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DD152A-28E3-4E80-8043-811135CF8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238" y="729542"/>
            <a:ext cx="9715762" cy="5291846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BFF4B57-728D-4582-B317-238D326C873F}"/>
              </a:ext>
            </a:extLst>
          </p:cNvPr>
          <p:cNvSpPr txBox="1"/>
          <p:nvPr/>
        </p:nvSpPr>
        <p:spPr>
          <a:xfrm>
            <a:off x="5486121" y="5280474"/>
            <a:ext cx="2699778" cy="268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100" dirty="0" err="1"/>
              <a:t>PtL</a:t>
            </a:r>
            <a:r>
              <a:rPr lang="sk-SK" sz="1100" dirty="0"/>
              <a:t> </a:t>
            </a:r>
            <a:r>
              <a:rPr lang="sk-SK" sz="1100" dirty="0" err="1"/>
              <a:t>Power</a:t>
            </a:r>
            <a:r>
              <a:rPr lang="sk-SK" sz="1100" dirty="0"/>
              <a:t> to </a:t>
            </a:r>
            <a:r>
              <a:rPr lang="sk-SK" sz="1100" dirty="0" err="1"/>
              <a:t>Liquid</a:t>
            </a:r>
            <a:r>
              <a:rPr lang="sk-SK" sz="1100" dirty="0"/>
              <a:t> – skvapalnené uhlie</a:t>
            </a:r>
          </a:p>
        </p:txBody>
      </p:sp>
    </p:spTree>
    <p:extLst>
      <p:ext uri="{BB962C8B-B14F-4D97-AF65-F5344CB8AC3E}">
        <p14:creationId xmlns:p14="http://schemas.microsoft.com/office/powerpoint/2010/main" val="1611382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5A0DD32-828E-448B-BF2C-258B298C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2022-06-22</a:t>
            </a:r>
            <a:endParaRPr lang="en-US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40AF66A-E52A-4062-B73B-808BA208A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Capital Markets Day 2022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74096AFF-EE60-4347-A56D-544084551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330BE09F-23CB-4F93-9B0A-0E6E72C70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03026"/>
            <a:ext cx="8986837" cy="456400"/>
          </a:xfrm>
        </p:spPr>
        <p:txBody>
          <a:bodyPr/>
          <a:lstStyle/>
          <a:p>
            <a:r>
              <a:rPr lang="sk-SK" dirty="0"/>
              <a:t>H2 palivový článok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29741E1-561C-450D-B011-462BF58AC6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Obrázok 8" descr="Obrázok, na ktorom je text, obloha, cesta, vonkajšie&#10;&#10;Automaticky generovaný popis">
            <a:extLst>
              <a:ext uri="{FF2B5EF4-FFF2-40B4-BE49-F238E27FC236}">
                <a16:creationId xmlns:a16="http://schemas.microsoft.com/office/drawing/2014/main" id="{8D84A706-4D88-4A6D-9231-965EEBAEE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51" y="1159426"/>
            <a:ext cx="8134076" cy="5393591"/>
          </a:xfrm>
          <a:prstGeom prst="rect">
            <a:avLst/>
          </a:prstGeo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70D1864-BC5B-42A8-8BA5-162FE66A18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8435" y="1364621"/>
            <a:ext cx="5130165" cy="761359"/>
          </a:xfrm>
          <a:solidFill>
            <a:srgbClr val="0066CC">
              <a:alpha val="32941"/>
            </a:srgbClr>
          </a:solidFill>
        </p:spPr>
        <p:txBody>
          <a:bodyPr/>
          <a:lstStyle/>
          <a:p>
            <a:pPr marL="72000">
              <a:lnSpc>
                <a:spcPct val="100000"/>
              </a:lnSpc>
              <a:spcBef>
                <a:spcPts val="0"/>
              </a:spcBef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Funkčný prototyp </a:t>
            </a:r>
            <a:r>
              <a:rPr lang="sk-SK" sz="1600" b="1" dirty="0">
                <a:solidFill>
                  <a:schemeClr val="bg1"/>
                </a:solidFill>
                <a:latin typeface="+mj-lt"/>
              </a:rPr>
              <a:t>FUEL CELL ELECTRIC VEHICLE</a:t>
            </a:r>
          </a:p>
          <a:p>
            <a:pPr marL="72000">
              <a:lnSpc>
                <a:spcPct val="100000"/>
              </a:lnSpc>
              <a:spcBef>
                <a:spcPts val="0"/>
              </a:spcBef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Spoločný projekt s </a:t>
            </a:r>
            <a:r>
              <a:rPr lang="sk-SK" sz="1600" b="1" dirty="0">
                <a:solidFill>
                  <a:schemeClr val="bg1"/>
                </a:solidFill>
                <a:latin typeface="+mj-lt"/>
              </a:rPr>
              <a:t>Daimler Trucks AG</a:t>
            </a:r>
          </a:p>
          <a:p>
            <a:pPr marL="72000">
              <a:lnSpc>
                <a:spcPct val="100000"/>
              </a:lnSpc>
              <a:spcBef>
                <a:spcPts val="0"/>
              </a:spcBef>
            </a:pPr>
            <a:r>
              <a:rPr lang="sk-SK" sz="1600" dirty="0">
                <a:solidFill>
                  <a:schemeClr val="bg1"/>
                </a:solidFill>
                <a:latin typeface="+mj-lt"/>
              </a:rPr>
              <a:t>Sériová výroba spustená medzi </a:t>
            </a:r>
            <a:r>
              <a:rPr lang="sk-SK" sz="1600" b="1" dirty="0">
                <a:solidFill>
                  <a:schemeClr val="bg1"/>
                </a:solidFill>
                <a:latin typeface="+mj-lt"/>
              </a:rPr>
              <a:t>2025 - 2029</a:t>
            </a:r>
          </a:p>
        </p:txBody>
      </p:sp>
      <p:sp>
        <p:nvSpPr>
          <p:cNvPr id="11" name="Zástupný text 4">
            <a:extLst>
              <a:ext uri="{FF2B5EF4-FFF2-40B4-BE49-F238E27FC236}">
                <a16:creationId xmlns:a16="http://schemas.microsoft.com/office/drawing/2014/main" id="{519B99E3-C46B-4136-875E-CC65661850A2}"/>
              </a:ext>
            </a:extLst>
          </p:cNvPr>
          <p:cNvSpPr txBox="1">
            <a:spLocks/>
          </p:cNvSpPr>
          <p:nvPr/>
        </p:nvSpPr>
        <p:spPr>
          <a:xfrm>
            <a:off x="3225699" y="5392434"/>
            <a:ext cx="1550581" cy="294578"/>
          </a:xfrm>
          <a:prstGeom prst="rect">
            <a:avLst/>
          </a:prstGeom>
          <a:solidFill>
            <a:srgbClr val="0066CC">
              <a:alpha val="32941"/>
            </a:srgb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lang="en-US" sz="1400" kern="1200">
                <a:solidFill>
                  <a:srgbClr val="53565A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163513" indent="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339725" indent="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463550" indent="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606425" indent="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lnSpc>
                <a:spcPct val="100000"/>
              </a:lnSpc>
              <a:spcBef>
                <a:spcPts val="0"/>
              </a:spcBef>
            </a:pPr>
            <a:r>
              <a:rPr lang="sk-SK" sz="1600" b="1" dirty="0">
                <a:solidFill>
                  <a:schemeClr val="bg1"/>
                </a:solidFill>
                <a:latin typeface="+mj-lt"/>
              </a:rPr>
              <a:t>2x 150kW</a:t>
            </a:r>
          </a:p>
        </p:txBody>
      </p:sp>
      <p:sp>
        <p:nvSpPr>
          <p:cNvPr id="12" name="Zástupný text 4">
            <a:extLst>
              <a:ext uri="{FF2B5EF4-FFF2-40B4-BE49-F238E27FC236}">
                <a16:creationId xmlns:a16="http://schemas.microsoft.com/office/drawing/2014/main" id="{550C4E61-3418-4343-93F2-E18305BDD30E}"/>
              </a:ext>
            </a:extLst>
          </p:cNvPr>
          <p:cNvSpPr txBox="1">
            <a:spLocks/>
          </p:cNvSpPr>
          <p:nvPr/>
        </p:nvSpPr>
        <p:spPr>
          <a:xfrm rot="16200000">
            <a:off x="3648990" y="3542424"/>
            <a:ext cx="996880" cy="292881"/>
          </a:xfrm>
          <a:prstGeom prst="rect">
            <a:avLst/>
          </a:prstGeom>
          <a:solidFill>
            <a:srgbClr val="0066CC">
              <a:alpha val="32941"/>
            </a:srgbClr>
          </a:solidFill>
        </p:spPr>
        <p:txBody>
          <a:bodyPr vert="horz" lIns="0" tIns="0" rIns="91440" bIns="45720" rtlCol="0">
            <a:noAutofit/>
          </a:bodyPr>
          <a:lstStyle>
            <a:lvl1pPr marL="0" indent="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lang="en-US" sz="1400" kern="1200">
                <a:solidFill>
                  <a:srgbClr val="53565A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163513" indent="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339725" indent="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Tx/>
              <a:buNone/>
              <a:defRPr lang="en-US"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463550" indent="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606425" indent="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>
              <a:lnSpc>
                <a:spcPct val="100000"/>
              </a:lnSpc>
              <a:spcBef>
                <a:spcPts val="0"/>
              </a:spcBef>
            </a:pPr>
            <a:r>
              <a:rPr lang="sk-SK" sz="1600" b="1" dirty="0">
                <a:solidFill>
                  <a:schemeClr val="bg1"/>
                </a:solidFill>
                <a:latin typeface="+mj-lt"/>
              </a:rPr>
              <a:t>700Bar</a:t>
            </a:r>
          </a:p>
        </p:txBody>
      </p:sp>
    </p:spTree>
    <p:extLst>
      <p:ext uri="{BB962C8B-B14F-4D97-AF65-F5344CB8AC3E}">
        <p14:creationId xmlns:p14="http://schemas.microsoft.com/office/powerpoint/2010/main" val="297290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D95D1B-B6CE-4F2C-BF96-0CB170B53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041" y="691581"/>
            <a:ext cx="8986837" cy="456400"/>
          </a:xfrm>
        </p:spPr>
        <p:txBody>
          <a:bodyPr/>
          <a:lstStyle/>
          <a:p>
            <a:r>
              <a:rPr lang="sk-SK" dirty="0"/>
              <a:t>CNG - LNG - Bioplyn </a:t>
            </a:r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293142A3-25AF-4AA3-96D2-79FE77E0F486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003D4EF4-F0AE-41DB-94E1-85AC78FFFEB7}"/>
              </a:ext>
            </a:extLst>
          </p:cNvPr>
          <p:cNvSpPr>
            <a:spLocks noGrp="1"/>
          </p:cNvSpPr>
          <p:nvPr>
            <p:ph type="dt" sz="half" idx="6"/>
          </p:nvPr>
        </p:nvSpPr>
        <p:spPr/>
        <p:txBody>
          <a:bodyPr/>
          <a:lstStyle/>
          <a:p>
            <a:fld id="{59A0E646-4C29-4D27-AE06-303CCDB90933}" type="datetime1">
              <a:rPr lang="en-US" smtClean="0"/>
              <a:t>11/6/2022</a:t>
            </a:fld>
            <a:endParaRPr lang="en-US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5717E1A-A5D3-4EA9-B0C2-8089009016F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50799">
              <a:spcBef>
                <a:spcPts val="47"/>
              </a:spcBef>
            </a:pPr>
            <a:fld id="{81D60167-4931-47E6-BA6A-407CBD079E47}" type="slidenum">
              <a:rPr lang="en-US" smtClean="0"/>
              <a:pPr marL="50799">
                <a:spcBef>
                  <a:spcPts val="47"/>
                </a:spcBef>
              </a:pPr>
              <a:t>14</a:t>
            </a:fld>
            <a:endParaRPr lang="en-US" dirty="0"/>
          </a:p>
        </p:txBody>
      </p:sp>
      <p:pic>
        <p:nvPicPr>
          <p:cNvPr id="8" name="Obrázok 7" descr="Obrázok, na ktorom je nákladné auto, cesta, vonkajšie, zaparkovaný&#10;&#10;Automaticky generovaný popis">
            <a:extLst>
              <a:ext uri="{FF2B5EF4-FFF2-40B4-BE49-F238E27FC236}">
                <a16:creationId xmlns:a16="http://schemas.microsoft.com/office/drawing/2014/main" id="{02B50223-85B7-4710-BE03-D1DE96440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36" y="1573883"/>
            <a:ext cx="7956895" cy="5307187"/>
          </a:xfrm>
          <a:prstGeom prst="rect">
            <a:avLst/>
          </a:prstGeom>
        </p:spPr>
      </p:pic>
      <p:sp>
        <p:nvSpPr>
          <p:cNvPr id="9" name="TextBox 27">
            <a:extLst>
              <a:ext uri="{FF2B5EF4-FFF2-40B4-BE49-F238E27FC236}">
                <a16:creationId xmlns:a16="http://schemas.microsoft.com/office/drawing/2014/main" id="{BFC3D11B-2487-4543-A633-2628C70F94C6}"/>
              </a:ext>
            </a:extLst>
          </p:cNvPr>
          <p:cNvSpPr txBox="1"/>
          <p:nvPr/>
        </p:nvSpPr>
        <p:spPr>
          <a:xfrm>
            <a:off x="6161461" y="4795047"/>
            <a:ext cx="1050288" cy="584775"/>
          </a:xfrm>
          <a:prstGeom prst="rect">
            <a:avLst/>
          </a:prstGeom>
          <a:solidFill>
            <a:schemeClr val="bg1">
              <a:lumMod val="75000"/>
              <a:alpha val="48000"/>
            </a:schemeClr>
          </a:solidFill>
          <a:effectLst>
            <a:softEdge rad="88900"/>
          </a:effectLst>
        </p:spPr>
        <p:txBody>
          <a:bodyPr wrap="none" rtlCol="0">
            <a:spAutoFit/>
          </a:bodyPr>
          <a:lstStyle/>
          <a:p>
            <a:r>
              <a:rPr lang="sk-SK" sz="3200" b="1" dirty="0">
                <a:solidFill>
                  <a:srgbClr val="66FFFF"/>
                </a:solidFill>
              </a:rPr>
              <a:t>LNG</a:t>
            </a:r>
          </a:p>
        </p:txBody>
      </p:sp>
      <p:grpSp>
        <p:nvGrpSpPr>
          <p:cNvPr id="10" name="Group 38">
            <a:extLst>
              <a:ext uri="{FF2B5EF4-FFF2-40B4-BE49-F238E27FC236}">
                <a16:creationId xmlns:a16="http://schemas.microsoft.com/office/drawing/2014/main" id="{C63FAF6B-963E-4FD5-858C-EF11E7BE373F}"/>
              </a:ext>
            </a:extLst>
          </p:cNvPr>
          <p:cNvGrpSpPr>
            <a:grpSpLocks noChangeAspect="1"/>
          </p:cNvGrpSpPr>
          <p:nvPr/>
        </p:nvGrpSpPr>
        <p:grpSpPr>
          <a:xfrm rot="339376">
            <a:off x="6047261" y="5339504"/>
            <a:ext cx="322924" cy="329190"/>
            <a:chOff x="3845216" y="1873461"/>
            <a:chExt cx="4320001" cy="4403821"/>
          </a:xfrm>
        </p:grpSpPr>
        <p:grpSp>
          <p:nvGrpSpPr>
            <p:cNvPr id="11" name="Group 49">
              <a:extLst>
                <a:ext uri="{FF2B5EF4-FFF2-40B4-BE49-F238E27FC236}">
                  <a16:creationId xmlns:a16="http://schemas.microsoft.com/office/drawing/2014/main" id="{2AE02016-96EE-4E89-B8A0-178E1AA09D18}"/>
                </a:ext>
              </a:extLst>
            </p:cNvPr>
            <p:cNvGrpSpPr/>
            <p:nvPr/>
          </p:nvGrpSpPr>
          <p:grpSpPr>
            <a:xfrm rot="-3600000">
              <a:off x="3792423" y="3488339"/>
              <a:ext cx="4320001" cy="1090246"/>
              <a:chOff x="3585200" y="3960313"/>
              <a:chExt cx="4070996" cy="1005081"/>
            </a:xfrm>
          </p:grpSpPr>
          <p:cxnSp>
            <p:nvCxnSpPr>
              <p:cNvPr id="24" name="Straight Connector 62">
                <a:extLst>
                  <a:ext uri="{FF2B5EF4-FFF2-40B4-BE49-F238E27FC236}">
                    <a16:creationId xmlns:a16="http://schemas.microsoft.com/office/drawing/2014/main" id="{69F073A4-8FE7-41BF-8AE6-8C404AFE9BEE}"/>
                  </a:ext>
                </a:extLst>
              </p:cNvPr>
              <p:cNvCxnSpPr/>
              <p:nvPr/>
            </p:nvCxnSpPr>
            <p:spPr>
              <a:xfrm>
                <a:off x="3973403" y="3960313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3">
                <a:extLst>
                  <a:ext uri="{FF2B5EF4-FFF2-40B4-BE49-F238E27FC236}">
                    <a16:creationId xmlns:a16="http://schemas.microsoft.com/office/drawing/2014/main" id="{D6258B1D-DE05-4F39-B8B7-293918C75D3D}"/>
                  </a:ext>
                </a:extLst>
              </p:cNvPr>
              <p:cNvCxnSpPr/>
              <p:nvPr/>
            </p:nvCxnSpPr>
            <p:spPr>
              <a:xfrm>
                <a:off x="3585200" y="4458129"/>
                <a:ext cx="4070996" cy="0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64">
                <a:extLst>
                  <a:ext uri="{FF2B5EF4-FFF2-40B4-BE49-F238E27FC236}">
                    <a16:creationId xmlns:a16="http://schemas.microsoft.com/office/drawing/2014/main" id="{ACEC2726-1B85-438C-AD96-80B862F89D4D}"/>
                  </a:ext>
                </a:extLst>
              </p:cNvPr>
              <p:cNvCxnSpPr/>
              <p:nvPr/>
            </p:nvCxnSpPr>
            <p:spPr>
              <a:xfrm flipV="1">
                <a:off x="3973403" y="4467576"/>
                <a:ext cx="508874" cy="497818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65">
                <a:extLst>
                  <a:ext uri="{FF2B5EF4-FFF2-40B4-BE49-F238E27FC236}">
                    <a16:creationId xmlns:a16="http://schemas.microsoft.com/office/drawing/2014/main" id="{DAE69C26-C4D2-4FCE-B7EC-DCA7515FF77E}"/>
                  </a:ext>
                </a:extLst>
              </p:cNvPr>
              <p:cNvCxnSpPr/>
              <p:nvPr/>
            </p:nvCxnSpPr>
            <p:spPr>
              <a:xfrm flipH="1">
                <a:off x="6779140" y="3969760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66">
                <a:extLst>
                  <a:ext uri="{FF2B5EF4-FFF2-40B4-BE49-F238E27FC236}">
                    <a16:creationId xmlns:a16="http://schemas.microsoft.com/office/drawing/2014/main" id="{F1D9351F-947D-4A13-8173-2EDBCD645AEB}"/>
                  </a:ext>
                </a:extLst>
              </p:cNvPr>
              <p:cNvCxnSpPr/>
              <p:nvPr/>
            </p:nvCxnSpPr>
            <p:spPr>
              <a:xfrm flipH="1" flipV="1">
                <a:off x="6779140" y="4458129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50">
              <a:extLst>
                <a:ext uri="{FF2B5EF4-FFF2-40B4-BE49-F238E27FC236}">
                  <a16:creationId xmlns:a16="http://schemas.microsoft.com/office/drawing/2014/main" id="{9291EE64-DF1E-49E0-AFE3-1F0B9F573E2A}"/>
                </a:ext>
              </a:extLst>
            </p:cNvPr>
            <p:cNvGrpSpPr/>
            <p:nvPr/>
          </p:nvGrpSpPr>
          <p:grpSpPr>
            <a:xfrm>
              <a:off x="3845216" y="3419759"/>
              <a:ext cx="4320001" cy="1090246"/>
              <a:chOff x="3585200" y="3960313"/>
              <a:chExt cx="4070996" cy="1005081"/>
            </a:xfrm>
          </p:grpSpPr>
          <p:cxnSp>
            <p:nvCxnSpPr>
              <p:cNvPr id="19" name="Straight Connector 57">
                <a:extLst>
                  <a:ext uri="{FF2B5EF4-FFF2-40B4-BE49-F238E27FC236}">
                    <a16:creationId xmlns:a16="http://schemas.microsoft.com/office/drawing/2014/main" id="{3640473D-DA59-4122-BE67-19A9294F0949}"/>
                  </a:ext>
                </a:extLst>
              </p:cNvPr>
              <p:cNvCxnSpPr/>
              <p:nvPr/>
            </p:nvCxnSpPr>
            <p:spPr>
              <a:xfrm>
                <a:off x="3973403" y="3960313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>
                <a:extLst>
                  <a:ext uri="{FF2B5EF4-FFF2-40B4-BE49-F238E27FC236}">
                    <a16:creationId xmlns:a16="http://schemas.microsoft.com/office/drawing/2014/main" id="{1772EADD-088F-47C4-8FBE-053A06909DD3}"/>
                  </a:ext>
                </a:extLst>
              </p:cNvPr>
              <p:cNvCxnSpPr/>
              <p:nvPr/>
            </p:nvCxnSpPr>
            <p:spPr>
              <a:xfrm>
                <a:off x="3585200" y="4458129"/>
                <a:ext cx="4070996" cy="0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>
                <a:extLst>
                  <a:ext uri="{FF2B5EF4-FFF2-40B4-BE49-F238E27FC236}">
                    <a16:creationId xmlns:a16="http://schemas.microsoft.com/office/drawing/2014/main" id="{0AC9A08F-5E6A-471C-BC40-438F149D731F}"/>
                  </a:ext>
                </a:extLst>
              </p:cNvPr>
              <p:cNvCxnSpPr/>
              <p:nvPr/>
            </p:nvCxnSpPr>
            <p:spPr>
              <a:xfrm flipV="1">
                <a:off x="3973403" y="4467576"/>
                <a:ext cx="508874" cy="497818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0">
                <a:extLst>
                  <a:ext uri="{FF2B5EF4-FFF2-40B4-BE49-F238E27FC236}">
                    <a16:creationId xmlns:a16="http://schemas.microsoft.com/office/drawing/2014/main" id="{070EC133-4C99-4A00-8BBC-CDD07A639270}"/>
                  </a:ext>
                </a:extLst>
              </p:cNvPr>
              <p:cNvCxnSpPr/>
              <p:nvPr/>
            </p:nvCxnSpPr>
            <p:spPr>
              <a:xfrm flipH="1">
                <a:off x="6779140" y="3969760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1">
                <a:extLst>
                  <a:ext uri="{FF2B5EF4-FFF2-40B4-BE49-F238E27FC236}">
                    <a16:creationId xmlns:a16="http://schemas.microsoft.com/office/drawing/2014/main" id="{D191CCB2-4383-4BB5-964D-34D37BB5F32A}"/>
                  </a:ext>
                </a:extLst>
              </p:cNvPr>
              <p:cNvCxnSpPr/>
              <p:nvPr/>
            </p:nvCxnSpPr>
            <p:spPr>
              <a:xfrm flipH="1" flipV="1">
                <a:off x="6779140" y="4458129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51">
              <a:extLst>
                <a:ext uri="{FF2B5EF4-FFF2-40B4-BE49-F238E27FC236}">
                  <a16:creationId xmlns:a16="http://schemas.microsoft.com/office/drawing/2014/main" id="{F90FF232-4D84-4D02-9C7D-2F1E5128EBA9}"/>
                </a:ext>
              </a:extLst>
            </p:cNvPr>
            <p:cNvGrpSpPr/>
            <p:nvPr/>
          </p:nvGrpSpPr>
          <p:grpSpPr>
            <a:xfrm rot="3600000">
              <a:off x="3919254" y="3572159"/>
              <a:ext cx="4320001" cy="1090246"/>
              <a:chOff x="3585200" y="3960313"/>
              <a:chExt cx="4070996" cy="1005081"/>
            </a:xfrm>
          </p:grpSpPr>
          <p:cxnSp>
            <p:nvCxnSpPr>
              <p:cNvPr id="14" name="Straight Connector 52">
                <a:extLst>
                  <a:ext uri="{FF2B5EF4-FFF2-40B4-BE49-F238E27FC236}">
                    <a16:creationId xmlns:a16="http://schemas.microsoft.com/office/drawing/2014/main" id="{2DC79598-8A33-473D-8298-1F0A03E0CD5F}"/>
                  </a:ext>
                </a:extLst>
              </p:cNvPr>
              <p:cNvCxnSpPr/>
              <p:nvPr/>
            </p:nvCxnSpPr>
            <p:spPr>
              <a:xfrm>
                <a:off x="3973403" y="3960313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>
                <a:extLst>
                  <a:ext uri="{FF2B5EF4-FFF2-40B4-BE49-F238E27FC236}">
                    <a16:creationId xmlns:a16="http://schemas.microsoft.com/office/drawing/2014/main" id="{1095E737-384D-41FE-BFB9-8F549C4366EA}"/>
                  </a:ext>
                </a:extLst>
              </p:cNvPr>
              <p:cNvCxnSpPr/>
              <p:nvPr/>
            </p:nvCxnSpPr>
            <p:spPr>
              <a:xfrm>
                <a:off x="3585200" y="4458129"/>
                <a:ext cx="4070996" cy="0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>
                <a:extLst>
                  <a:ext uri="{FF2B5EF4-FFF2-40B4-BE49-F238E27FC236}">
                    <a16:creationId xmlns:a16="http://schemas.microsoft.com/office/drawing/2014/main" id="{D6DFB75B-6235-4ADF-BE2A-F23B926CCEA1}"/>
                  </a:ext>
                </a:extLst>
              </p:cNvPr>
              <p:cNvCxnSpPr/>
              <p:nvPr/>
            </p:nvCxnSpPr>
            <p:spPr>
              <a:xfrm flipV="1">
                <a:off x="3973403" y="4467576"/>
                <a:ext cx="508874" cy="497818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>
                <a:extLst>
                  <a:ext uri="{FF2B5EF4-FFF2-40B4-BE49-F238E27FC236}">
                    <a16:creationId xmlns:a16="http://schemas.microsoft.com/office/drawing/2014/main" id="{DC77B42C-E1F1-4D2E-BD16-206254A86E55}"/>
                  </a:ext>
                </a:extLst>
              </p:cNvPr>
              <p:cNvCxnSpPr/>
              <p:nvPr/>
            </p:nvCxnSpPr>
            <p:spPr>
              <a:xfrm flipH="1">
                <a:off x="6779140" y="3969760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>
                <a:extLst>
                  <a:ext uri="{FF2B5EF4-FFF2-40B4-BE49-F238E27FC236}">
                    <a16:creationId xmlns:a16="http://schemas.microsoft.com/office/drawing/2014/main" id="{9244F4B4-8E7B-4160-B1F0-74B3BC459297}"/>
                  </a:ext>
                </a:extLst>
              </p:cNvPr>
              <p:cNvCxnSpPr/>
              <p:nvPr/>
            </p:nvCxnSpPr>
            <p:spPr>
              <a:xfrm flipH="1" flipV="1">
                <a:off x="6779140" y="4458129"/>
                <a:ext cx="508874" cy="497817"/>
              </a:xfrm>
              <a:prstGeom prst="line">
                <a:avLst/>
              </a:prstGeom>
              <a:ln w="19050">
                <a:solidFill>
                  <a:srgbClr val="66FF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TextBox 13">
            <a:extLst>
              <a:ext uri="{FF2B5EF4-FFF2-40B4-BE49-F238E27FC236}">
                <a16:creationId xmlns:a16="http://schemas.microsoft.com/office/drawing/2014/main" id="{F09976E4-C334-44CF-9507-6BE3E54B8C25}"/>
              </a:ext>
            </a:extLst>
          </p:cNvPr>
          <p:cNvSpPr txBox="1"/>
          <p:nvPr/>
        </p:nvSpPr>
        <p:spPr>
          <a:xfrm rot="21497920">
            <a:off x="6420508" y="5249181"/>
            <a:ext cx="9861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000" dirty="0">
                <a:solidFill>
                  <a:srgbClr val="66FFFF"/>
                </a:solidFill>
              </a:rPr>
              <a:t>-150°C</a:t>
            </a:r>
          </a:p>
        </p:txBody>
      </p:sp>
    </p:spTree>
    <p:extLst>
      <p:ext uri="{BB962C8B-B14F-4D97-AF65-F5344CB8AC3E}">
        <p14:creationId xmlns:p14="http://schemas.microsoft.com/office/powerpoint/2010/main" val="28824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 descr="ACTROS 780L fuel tank A9304700701 | FUEL TANKS | VOLVO | SPARE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55" b="96798" l="13379" r="78125">
                        <a14:foregroundMark x1="27637" y1="32460" x2="51953" y2="34498"/>
                        <a14:foregroundMark x1="54102" y1="21980" x2="57129" y2="22125"/>
                        <a14:foregroundMark x1="60156" y1="21397" x2="62207" y2="20087"/>
                        <a14:foregroundMark x1="17676" y1="28384" x2="19043" y2="26055"/>
                        <a14:foregroundMark x1="31250" y1="19796" x2="33789" y2="19651"/>
                        <a14:foregroundMark x1="74023" y1="33042" x2="75098" y2="41048"/>
                        <a14:foregroundMark x1="66016" y1="86026" x2="70605" y2="76856"/>
                        <a14:foregroundMark x1="70703" y1="76565" x2="74219" y2="60844"/>
                        <a14:foregroundMark x1="75684" y1="39301" x2="75391" y2="34643"/>
                        <a14:backgroundMark x1="28223" y1="85153" x2="57813" y2="9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1919" r="21881"/>
          <a:stretch/>
        </p:blipFill>
        <p:spPr bwMode="auto">
          <a:xfrm>
            <a:off x="1559852" y="4046896"/>
            <a:ext cx="2180563" cy="233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 21"/>
          <p:cNvSpPr/>
          <p:nvPr/>
        </p:nvSpPr>
        <p:spPr>
          <a:xfrm>
            <a:off x="2734374" y="3559300"/>
            <a:ext cx="2927927" cy="1009923"/>
          </a:xfrm>
          <a:custGeom>
            <a:avLst/>
            <a:gdLst>
              <a:gd name="connsiteX0" fmla="*/ 0 w 7412966"/>
              <a:gd name="connsiteY0" fmla="*/ 3611593 h 3611593"/>
              <a:gd name="connsiteX1" fmla="*/ 11502 w 7412966"/>
              <a:gd name="connsiteY1" fmla="*/ 0 h 3611593"/>
              <a:gd name="connsiteX2" fmla="*/ 7412966 w 7412966"/>
              <a:gd name="connsiteY2" fmla="*/ 5751 h 3611593"/>
              <a:gd name="connsiteX3" fmla="*/ 7407215 w 7412966"/>
              <a:gd name="connsiteY3" fmla="*/ 3594340 h 3611593"/>
              <a:gd name="connsiteX4" fmla="*/ 7412966 w 7412966"/>
              <a:gd name="connsiteY4" fmla="*/ 3588589 h 3611593"/>
              <a:gd name="connsiteX0" fmla="*/ 5751 w 7418717"/>
              <a:gd name="connsiteY0" fmla="*/ 3605842 h 3605842"/>
              <a:gd name="connsiteX1" fmla="*/ 0 w 7418717"/>
              <a:gd name="connsiteY1" fmla="*/ 0 h 3605842"/>
              <a:gd name="connsiteX2" fmla="*/ 7418717 w 7418717"/>
              <a:gd name="connsiteY2" fmla="*/ 0 h 3605842"/>
              <a:gd name="connsiteX3" fmla="*/ 7412966 w 7418717"/>
              <a:gd name="connsiteY3" fmla="*/ 3588589 h 3605842"/>
              <a:gd name="connsiteX4" fmla="*/ 7418717 w 7418717"/>
              <a:gd name="connsiteY4" fmla="*/ 3582838 h 3605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18717" h="3605842">
                <a:moveTo>
                  <a:pt x="5751" y="3605842"/>
                </a:moveTo>
                <a:lnTo>
                  <a:pt x="0" y="0"/>
                </a:lnTo>
                <a:lnTo>
                  <a:pt x="7418717" y="0"/>
                </a:lnTo>
                <a:lnTo>
                  <a:pt x="7412966" y="3588589"/>
                </a:lnTo>
                <a:lnTo>
                  <a:pt x="7418717" y="3582838"/>
                </a:lnTo>
              </a:path>
            </a:pathLst>
          </a:custGeom>
          <a:noFill/>
          <a:ln w="25400" cap="flat">
            <a:solidFill>
              <a:srgbClr val="FCCC82"/>
            </a:solidFill>
            <a:headEnd type="none" w="med" len="med"/>
            <a:tailEnd type="none" w="med" len="med"/>
          </a:ln>
          <a:effectLst>
            <a:glow rad="25400">
              <a:schemeClr val="tx1">
                <a:lumMod val="65000"/>
                <a:lumOff val="3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sk-SK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Trapezoid 16"/>
          <p:cNvSpPr/>
          <p:nvPr/>
        </p:nvSpPr>
        <p:spPr>
          <a:xfrm flipV="1">
            <a:off x="5849744" y="2704497"/>
            <a:ext cx="432000" cy="1387629"/>
          </a:xfrm>
          <a:prstGeom prst="trapezoid">
            <a:avLst/>
          </a:prstGeom>
          <a:gradFill flip="none" rotWithShape="1">
            <a:gsLst>
              <a:gs pos="8000">
                <a:schemeClr val="bg1">
                  <a:lumMod val="65000"/>
                </a:schemeClr>
              </a:gs>
              <a:gs pos="48000">
                <a:schemeClr val="bg1">
                  <a:lumMod val="95000"/>
                </a:schemeClr>
              </a:gs>
              <a:gs pos="98621">
                <a:schemeClr val="tx1">
                  <a:lumMod val="65000"/>
                  <a:lumOff val="35000"/>
                </a:schemeClr>
              </a:gs>
              <a:gs pos="74000">
                <a:schemeClr val="bg1">
                  <a:lumMod val="65000"/>
                </a:schemeClr>
              </a:gs>
            </a:gsLst>
            <a:lin ang="10800000" scaled="0"/>
            <a:tileRect/>
          </a:gradFill>
          <a:ln w="63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9542" y="623834"/>
            <a:ext cx="8986837" cy="456400"/>
          </a:xfrm>
        </p:spPr>
        <p:txBody>
          <a:bodyPr/>
          <a:lstStyle/>
          <a:p>
            <a:r>
              <a:rPr lang="sk-SK" dirty="0"/>
              <a:t>Diesel+ LNG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14987987-F8B9-4309-B5D0-D5D86517802D}" type="slidenum">
              <a:rPr lang="sv-SE">
                <a:solidFill>
                  <a:srgbClr val="000000"/>
                </a:solidFill>
                <a:latin typeface="Arial"/>
              </a:rPr>
              <a:pPr defTabSz="1219170"/>
              <a:t>15</a:t>
            </a:fld>
            <a:endParaRPr lang="sv-S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8813800" y="6170042"/>
            <a:ext cx="2844800" cy="365125"/>
          </a:xfrm>
        </p:spPr>
        <p:txBody>
          <a:bodyPr/>
          <a:lstStyle/>
          <a:p>
            <a:pPr defTabSz="1219170"/>
            <a:fld id="{D2DFF938-40D4-4E88-BA78-5F3EDCFB0A28}" type="datetime1">
              <a:rPr lang="sk-SK" smtClean="0">
                <a:solidFill>
                  <a:srgbClr val="000000"/>
                </a:solidFill>
                <a:latin typeface="Arial"/>
              </a:rPr>
              <a:t>6. 11. 2022</a:t>
            </a:fld>
            <a:endParaRPr lang="sv-S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221597" y="6129904"/>
            <a:ext cx="8361363" cy="365125"/>
          </a:xfrm>
        </p:spPr>
        <p:txBody>
          <a:bodyPr/>
          <a:lstStyle/>
          <a:p>
            <a:pPr defTabSz="1219170"/>
            <a:r>
              <a:rPr lang="en-US" dirty="0">
                <a:solidFill>
                  <a:srgbClr val="000000"/>
                </a:solidFill>
                <a:latin typeface="Arial"/>
              </a:rPr>
              <a:t>Competence development Slovakia / Otto Masek</a:t>
            </a:r>
            <a:endParaRPr lang="sv-SE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816588" y="4109079"/>
            <a:ext cx="1745049" cy="1498352"/>
            <a:chOff x="4725150" y="1848301"/>
            <a:chExt cx="2761413" cy="2637454"/>
          </a:xfrm>
        </p:grpSpPr>
        <p:grpSp>
          <p:nvGrpSpPr>
            <p:cNvPr id="8" name="Group 7"/>
            <p:cNvGrpSpPr/>
            <p:nvPr/>
          </p:nvGrpSpPr>
          <p:grpSpPr>
            <a:xfrm>
              <a:off x="4725150" y="1848301"/>
              <a:ext cx="2761413" cy="1921812"/>
              <a:chOff x="2754016" y="1468896"/>
              <a:chExt cx="7135255" cy="493327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754016" y="2015414"/>
                <a:ext cx="7135255" cy="4382161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672085" y="2011687"/>
                <a:ext cx="5233534" cy="4390482"/>
              </a:xfrm>
              <a:prstGeom prst="rect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2">
                      <a:lumMod val="25000"/>
                    </a:schemeClr>
                  </a:gs>
                  <a:gs pos="71000">
                    <a:schemeClr val="bg2">
                      <a:lumMod val="90000"/>
                    </a:schemeClr>
                  </a:gs>
                </a:gsLst>
                <a:lin ang="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sk-SK" sz="24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4" name="Snip Same Side Corner Rectangle 13"/>
              <p:cNvSpPr/>
              <p:nvPr/>
            </p:nvSpPr>
            <p:spPr>
              <a:xfrm>
                <a:off x="3270737" y="1468896"/>
                <a:ext cx="6019365" cy="529021"/>
              </a:xfrm>
              <a:prstGeom prst="snip2SameRect">
                <a:avLst/>
              </a:prstGeom>
              <a:solidFill>
                <a:srgbClr val="EAEAEA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sk-SK" sz="24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3662311" y="1811881"/>
                <a:ext cx="5233534" cy="209919"/>
              </a:xfrm>
              <a:prstGeom prst="trapezoid">
                <a:avLst/>
              </a:prstGeom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28000">
                    <a:schemeClr val="tx1">
                      <a:lumMod val="75000"/>
                      <a:lumOff val="25000"/>
                    </a:schemeClr>
                  </a:gs>
                  <a:gs pos="100000">
                    <a:schemeClr val="bg2">
                      <a:lumMod val="25000"/>
                    </a:schemeClr>
                  </a:gs>
                  <a:gs pos="71000">
                    <a:schemeClr val="bg2">
                      <a:lumMod val="90000"/>
                    </a:schemeClr>
                  </a:gs>
                </a:gsLst>
                <a:lin ang="0" scaled="0"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sk-SK" sz="2400" dirty="0">
                  <a:solidFill>
                    <a:srgbClr val="FFFFFF"/>
                  </a:solidFill>
                  <a:latin typeface="Arial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99422" y="3320836"/>
              <a:ext cx="1993156" cy="1164919"/>
            </a:xfrm>
            <a:prstGeom prst="rect">
              <a:avLst/>
            </a:prstGeom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V="1">
            <a:off x="6089744" y="2119331"/>
            <a:ext cx="5802219" cy="10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Genuine Flow Matched Fuel Injector 195500 2350 For Suzuki Baleno Esteem  1.6L Nozzle Injection Car Engine Injectors 1955002350|engine injectors|fuel  injectorinjector injector - AliExpres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50" b="91750" l="7375" r="92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00000">
            <a:off x="5417403" y="3815483"/>
            <a:ext cx="522595" cy="52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Продажа баков AdBlue из Европы для грузовиков и тягачей, купить ...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99" b="98565" l="17208" r="84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389" y="3640444"/>
            <a:ext cx="3079900" cy="208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9"/>
          <p:cNvSpPr/>
          <p:nvPr/>
        </p:nvSpPr>
        <p:spPr>
          <a:xfrm>
            <a:off x="8473684" y="2931601"/>
            <a:ext cx="481419" cy="1236017"/>
          </a:xfrm>
          <a:custGeom>
            <a:avLst/>
            <a:gdLst>
              <a:gd name="connsiteX0" fmla="*/ 148637 w 361064"/>
              <a:gd name="connsiteY0" fmla="*/ 878840 h 878840"/>
              <a:gd name="connsiteX1" fmla="*/ 331517 w 361064"/>
              <a:gd name="connsiteY1" fmla="*/ 731520 h 878840"/>
              <a:gd name="connsiteX2" fmla="*/ 331517 w 361064"/>
              <a:gd name="connsiteY2" fmla="*/ 513080 h 878840"/>
              <a:gd name="connsiteX3" fmla="*/ 47037 w 361064"/>
              <a:gd name="connsiteY3" fmla="*/ 314960 h 878840"/>
              <a:gd name="connsiteX4" fmla="*/ 6397 w 361064"/>
              <a:gd name="connsiteY4" fmla="*/ 116840 h 878840"/>
              <a:gd name="connsiteX5" fmla="*/ 113077 w 361064"/>
              <a:gd name="connsiteY5" fmla="*/ 0 h 878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1064" h="878840">
                <a:moveTo>
                  <a:pt x="148637" y="878840"/>
                </a:moveTo>
                <a:cubicBezTo>
                  <a:pt x="224837" y="835660"/>
                  <a:pt x="301037" y="792480"/>
                  <a:pt x="331517" y="731520"/>
                </a:cubicBezTo>
                <a:cubicBezTo>
                  <a:pt x="361997" y="670560"/>
                  <a:pt x="378930" y="582507"/>
                  <a:pt x="331517" y="513080"/>
                </a:cubicBezTo>
                <a:cubicBezTo>
                  <a:pt x="284104" y="443653"/>
                  <a:pt x="101224" y="381000"/>
                  <a:pt x="47037" y="314960"/>
                </a:cubicBezTo>
                <a:cubicBezTo>
                  <a:pt x="-7150" y="248920"/>
                  <a:pt x="-4610" y="169333"/>
                  <a:pt x="6397" y="116840"/>
                </a:cubicBezTo>
                <a:cubicBezTo>
                  <a:pt x="17404" y="64347"/>
                  <a:pt x="65240" y="32173"/>
                  <a:pt x="113077" y="0"/>
                </a:cubicBezTo>
              </a:path>
            </a:pathLst>
          </a:custGeom>
          <a:noFill/>
          <a:ln w="254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glow rad="25400">
              <a:schemeClr val="tx1">
                <a:lumMod val="50000"/>
                <a:lumOff val="5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sk-SK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Isosceles Triangle 15"/>
          <p:cNvSpPr/>
          <p:nvPr/>
        </p:nvSpPr>
        <p:spPr>
          <a:xfrm rot="8005663">
            <a:off x="5933700" y="2494942"/>
            <a:ext cx="427720" cy="415291"/>
          </a:xfrm>
          <a:prstGeom prst="triangle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52000">
                <a:schemeClr val="bg1"/>
              </a:gs>
              <a:gs pos="83000">
                <a:schemeClr val="bg1">
                  <a:lumMod val="6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1"/>
          </a:gradFill>
          <a:ln w="31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sk-SK" sz="2400" dirty="0">
              <a:solidFill>
                <a:srgbClr val="4D4E53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387774" y="4174050"/>
            <a:ext cx="843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sk-SK" sz="1600" dirty="0">
                <a:solidFill>
                  <a:srgbClr val="16A6C9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AdBlue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1323" y="178077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sk-SK" sz="1600" dirty="0">
                <a:solidFill>
                  <a:srgbClr val="4D4E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533712" y="1780005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sk-SK" sz="1600" dirty="0">
                <a:solidFill>
                  <a:srgbClr val="4D4E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DPF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76251" y="1774530"/>
            <a:ext cx="6158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/>
            <a:r>
              <a:rPr lang="sk-SK" sz="1600" dirty="0">
                <a:solidFill>
                  <a:srgbClr val="4D4E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75155" y="2048644"/>
            <a:ext cx="2832000" cy="1344000"/>
          </a:xfrm>
          <a:prstGeom prst="roundRect">
            <a:avLst>
              <a:gd name="adj" fmla="val 27193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29000">
                <a:schemeClr val="bg1">
                  <a:lumMod val="95000"/>
                </a:schemeClr>
              </a:gs>
              <a:gs pos="90000">
                <a:srgbClr val="666666"/>
              </a:gs>
              <a:gs pos="68000">
                <a:schemeClr val="bg1">
                  <a:lumMod val="8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sk-SK" sz="2400" dirty="0">
              <a:solidFill>
                <a:srgbClr val="4D4E53"/>
              </a:solidFill>
              <a:latin typeface="Arial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130333" y="2102163"/>
            <a:ext cx="2688000" cy="1248000"/>
          </a:xfrm>
          <a:prstGeom prst="roundRect">
            <a:avLst>
              <a:gd name="adj" fmla="val 27193"/>
            </a:avLst>
          </a:prstGeom>
          <a:gradFill>
            <a:gsLst>
              <a:gs pos="0">
                <a:schemeClr val="accent3">
                  <a:lumMod val="50000"/>
                </a:schemeClr>
              </a:gs>
              <a:gs pos="29000">
                <a:schemeClr val="accent3">
                  <a:lumMod val="40000"/>
                  <a:lumOff val="60000"/>
                </a:schemeClr>
              </a:gs>
              <a:gs pos="47000">
                <a:srgbClr val="66FFFF"/>
              </a:gs>
              <a:gs pos="41000">
                <a:schemeClr val="accent3">
                  <a:lumMod val="60000"/>
                  <a:lumOff val="40000"/>
                </a:schemeClr>
              </a:gs>
            </a:gsLst>
            <a:lin ang="5400000" scaled="1"/>
          </a:gradFill>
          <a:ln w="31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sk-SK" sz="2400" dirty="0">
              <a:solidFill>
                <a:srgbClr val="4D4E53"/>
              </a:solidFill>
              <a:latin typeface="Arial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143969" y="2573568"/>
            <a:ext cx="1573008" cy="1320916"/>
          </a:xfrm>
          <a:custGeom>
            <a:avLst/>
            <a:gdLst>
              <a:gd name="connsiteX0" fmla="*/ 0 w 1496291"/>
              <a:gd name="connsiteY0" fmla="*/ 290945 h 1108363"/>
              <a:gd name="connsiteX1" fmla="*/ 0 w 1496291"/>
              <a:gd name="connsiteY1" fmla="*/ 103909 h 1108363"/>
              <a:gd name="connsiteX2" fmla="*/ 263237 w 1496291"/>
              <a:gd name="connsiteY2" fmla="*/ 0 h 1108363"/>
              <a:gd name="connsiteX3" fmla="*/ 914400 w 1496291"/>
              <a:gd name="connsiteY3" fmla="*/ 0 h 1108363"/>
              <a:gd name="connsiteX4" fmla="*/ 1371600 w 1496291"/>
              <a:gd name="connsiteY4" fmla="*/ 256309 h 1108363"/>
              <a:gd name="connsiteX5" fmla="*/ 1496291 w 1496291"/>
              <a:gd name="connsiteY5" fmla="*/ 1108363 h 1108363"/>
              <a:gd name="connsiteX0" fmla="*/ 0 w 1496291"/>
              <a:gd name="connsiteY0" fmla="*/ 290945 h 1108363"/>
              <a:gd name="connsiteX1" fmla="*/ 0 w 1496291"/>
              <a:gd name="connsiteY1" fmla="*/ 103909 h 1108363"/>
              <a:gd name="connsiteX2" fmla="*/ 263237 w 1496291"/>
              <a:gd name="connsiteY2" fmla="*/ 0 h 1108363"/>
              <a:gd name="connsiteX3" fmla="*/ 1155700 w 1496291"/>
              <a:gd name="connsiteY3" fmla="*/ 2540 h 1108363"/>
              <a:gd name="connsiteX4" fmla="*/ 1371600 w 1496291"/>
              <a:gd name="connsiteY4" fmla="*/ 256309 h 1108363"/>
              <a:gd name="connsiteX5" fmla="*/ 1496291 w 1496291"/>
              <a:gd name="connsiteY5" fmla="*/ 1108363 h 1108363"/>
              <a:gd name="connsiteX0" fmla="*/ 0 w 1496291"/>
              <a:gd name="connsiteY0" fmla="*/ 290945 h 1108363"/>
              <a:gd name="connsiteX1" fmla="*/ 0 w 1496291"/>
              <a:gd name="connsiteY1" fmla="*/ 103909 h 1108363"/>
              <a:gd name="connsiteX2" fmla="*/ 263237 w 1496291"/>
              <a:gd name="connsiteY2" fmla="*/ 0 h 1108363"/>
              <a:gd name="connsiteX3" fmla="*/ 1155700 w 1496291"/>
              <a:gd name="connsiteY3" fmla="*/ 2540 h 1108363"/>
              <a:gd name="connsiteX4" fmla="*/ 1463040 w 1496291"/>
              <a:gd name="connsiteY4" fmla="*/ 131849 h 1108363"/>
              <a:gd name="connsiteX5" fmla="*/ 1496291 w 1496291"/>
              <a:gd name="connsiteY5" fmla="*/ 1108363 h 1108363"/>
              <a:gd name="connsiteX0" fmla="*/ 0 w 1470891"/>
              <a:gd name="connsiteY0" fmla="*/ 290945 h 597823"/>
              <a:gd name="connsiteX1" fmla="*/ 0 w 1470891"/>
              <a:gd name="connsiteY1" fmla="*/ 103909 h 597823"/>
              <a:gd name="connsiteX2" fmla="*/ 263237 w 1470891"/>
              <a:gd name="connsiteY2" fmla="*/ 0 h 597823"/>
              <a:gd name="connsiteX3" fmla="*/ 1155700 w 1470891"/>
              <a:gd name="connsiteY3" fmla="*/ 2540 h 597823"/>
              <a:gd name="connsiteX4" fmla="*/ 1463040 w 1470891"/>
              <a:gd name="connsiteY4" fmla="*/ 131849 h 597823"/>
              <a:gd name="connsiteX5" fmla="*/ 1470891 w 1470891"/>
              <a:gd name="connsiteY5" fmla="*/ 597823 h 597823"/>
              <a:gd name="connsiteX0" fmla="*/ 0 w 1465811"/>
              <a:gd name="connsiteY0" fmla="*/ 290945 h 445423"/>
              <a:gd name="connsiteX1" fmla="*/ 0 w 1465811"/>
              <a:gd name="connsiteY1" fmla="*/ 103909 h 445423"/>
              <a:gd name="connsiteX2" fmla="*/ 263237 w 1465811"/>
              <a:gd name="connsiteY2" fmla="*/ 0 h 445423"/>
              <a:gd name="connsiteX3" fmla="*/ 1155700 w 1465811"/>
              <a:gd name="connsiteY3" fmla="*/ 2540 h 445423"/>
              <a:gd name="connsiteX4" fmla="*/ 1463040 w 1465811"/>
              <a:gd name="connsiteY4" fmla="*/ 131849 h 445423"/>
              <a:gd name="connsiteX5" fmla="*/ 1465811 w 1465811"/>
              <a:gd name="connsiteY5" fmla="*/ 445423 h 445423"/>
              <a:gd name="connsiteX0" fmla="*/ 0 w 1465811"/>
              <a:gd name="connsiteY0" fmla="*/ 290945 h 445423"/>
              <a:gd name="connsiteX1" fmla="*/ 0 w 1465811"/>
              <a:gd name="connsiteY1" fmla="*/ 103909 h 445423"/>
              <a:gd name="connsiteX2" fmla="*/ 263237 w 1465811"/>
              <a:gd name="connsiteY2" fmla="*/ 0 h 445423"/>
              <a:gd name="connsiteX3" fmla="*/ 1155700 w 1465811"/>
              <a:gd name="connsiteY3" fmla="*/ 2540 h 445423"/>
              <a:gd name="connsiteX4" fmla="*/ 1463040 w 1465811"/>
              <a:gd name="connsiteY4" fmla="*/ 131849 h 445423"/>
              <a:gd name="connsiteX5" fmla="*/ 1465811 w 1465811"/>
              <a:gd name="connsiteY5" fmla="*/ 445423 h 445423"/>
              <a:gd name="connsiteX0" fmla="*/ 0 w 1465811"/>
              <a:gd name="connsiteY0" fmla="*/ 292215 h 446693"/>
              <a:gd name="connsiteX1" fmla="*/ 0 w 1465811"/>
              <a:gd name="connsiteY1" fmla="*/ 105179 h 446693"/>
              <a:gd name="connsiteX2" fmla="*/ 263237 w 1465811"/>
              <a:gd name="connsiteY2" fmla="*/ 1270 h 446693"/>
              <a:gd name="connsiteX3" fmla="*/ 1155700 w 1465811"/>
              <a:gd name="connsiteY3" fmla="*/ 0 h 446693"/>
              <a:gd name="connsiteX4" fmla="*/ 1463040 w 1465811"/>
              <a:gd name="connsiteY4" fmla="*/ 133119 h 446693"/>
              <a:gd name="connsiteX5" fmla="*/ 1465811 w 1465811"/>
              <a:gd name="connsiteY5" fmla="*/ 446693 h 446693"/>
              <a:gd name="connsiteX0" fmla="*/ 0 w 1465811"/>
              <a:gd name="connsiteY0" fmla="*/ 290945 h 445423"/>
              <a:gd name="connsiteX1" fmla="*/ 0 w 1465811"/>
              <a:gd name="connsiteY1" fmla="*/ 103909 h 445423"/>
              <a:gd name="connsiteX2" fmla="*/ 263237 w 1465811"/>
              <a:gd name="connsiteY2" fmla="*/ 0 h 445423"/>
              <a:gd name="connsiteX3" fmla="*/ 1157476 w 1465811"/>
              <a:gd name="connsiteY3" fmla="*/ 635 h 445423"/>
              <a:gd name="connsiteX4" fmla="*/ 1463040 w 1465811"/>
              <a:gd name="connsiteY4" fmla="*/ 131849 h 445423"/>
              <a:gd name="connsiteX5" fmla="*/ 1465811 w 1465811"/>
              <a:gd name="connsiteY5" fmla="*/ 445423 h 445423"/>
              <a:gd name="connsiteX0" fmla="*/ 0 w 1466791"/>
              <a:gd name="connsiteY0" fmla="*/ 290945 h 445423"/>
              <a:gd name="connsiteX1" fmla="*/ 0 w 1466791"/>
              <a:gd name="connsiteY1" fmla="*/ 103909 h 445423"/>
              <a:gd name="connsiteX2" fmla="*/ 263237 w 1466791"/>
              <a:gd name="connsiteY2" fmla="*/ 0 h 445423"/>
              <a:gd name="connsiteX3" fmla="*/ 1157476 w 1466791"/>
              <a:gd name="connsiteY3" fmla="*/ 635 h 445423"/>
              <a:gd name="connsiteX4" fmla="*/ 1466591 w 1466791"/>
              <a:gd name="connsiteY4" fmla="*/ 133754 h 445423"/>
              <a:gd name="connsiteX5" fmla="*/ 1465811 w 1466791"/>
              <a:gd name="connsiteY5" fmla="*/ 445423 h 445423"/>
              <a:gd name="connsiteX0" fmla="*/ 0 w 1466791"/>
              <a:gd name="connsiteY0" fmla="*/ 290945 h 445423"/>
              <a:gd name="connsiteX1" fmla="*/ 0 w 1466791"/>
              <a:gd name="connsiteY1" fmla="*/ 103909 h 445423"/>
              <a:gd name="connsiteX2" fmla="*/ 263237 w 1466791"/>
              <a:gd name="connsiteY2" fmla="*/ 0 h 445423"/>
              <a:gd name="connsiteX3" fmla="*/ 1157476 w 1466791"/>
              <a:gd name="connsiteY3" fmla="*/ 635 h 445423"/>
              <a:gd name="connsiteX4" fmla="*/ 1466591 w 1466791"/>
              <a:gd name="connsiteY4" fmla="*/ 141374 h 445423"/>
              <a:gd name="connsiteX5" fmla="*/ 1465811 w 1466791"/>
              <a:gd name="connsiteY5" fmla="*/ 445423 h 445423"/>
              <a:gd name="connsiteX0" fmla="*/ 0 w 1465811"/>
              <a:gd name="connsiteY0" fmla="*/ 290945 h 445423"/>
              <a:gd name="connsiteX1" fmla="*/ 0 w 1465811"/>
              <a:gd name="connsiteY1" fmla="*/ 103909 h 445423"/>
              <a:gd name="connsiteX2" fmla="*/ 263237 w 1465811"/>
              <a:gd name="connsiteY2" fmla="*/ 0 h 445423"/>
              <a:gd name="connsiteX3" fmla="*/ 1157476 w 1465811"/>
              <a:gd name="connsiteY3" fmla="*/ 635 h 445423"/>
              <a:gd name="connsiteX4" fmla="*/ 1464815 w 1465811"/>
              <a:gd name="connsiteY4" fmla="*/ 137564 h 445423"/>
              <a:gd name="connsiteX5" fmla="*/ 1465811 w 1465811"/>
              <a:gd name="connsiteY5" fmla="*/ 445423 h 445423"/>
              <a:gd name="connsiteX0" fmla="*/ 0 w 1465811"/>
              <a:gd name="connsiteY0" fmla="*/ 290945 h 445423"/>
              <a:gd name="connsiteX1" fmla="*/ 263237 w 1465811"/>
              <a:gd name="connsiteY1" fmla="*/ 0 h 445423"/>
              <a:gd name="connsiteX2" fmla="*/ 1157476 w 1465811"/>
              <a:gd name="connsiteY2" fmla="*/ 635 h 445423"/>
              <a:gd name="connsiteX3" fmla="*/ 1464815 w 1465811"/>
              <a:gd name="connsiteY3" fmla="*/ 137564 h 445423"/>
              <a:gd name="connsiteX4" fmla="*/ 1465811 w 1465811"/>
              <a:gd name="connsiteY4" fmla="*/ 445423 h 445423"/>
              <a:gd name="connsiteX0" fmla="*/ 0 w 1202574"/>
              <a:gd name="connsiteY0" fmla="*/ 0 h 445423"/>
              <a:gd name="connsiteX1" fmla="*/ 894239 w 1202574"/>
              <a:gd name="connsiteY1" fmla="*/ 635 h 445423"/>
              <a:gd name="connsiteX2" fmla="*/ 1201578 w 1202574"/>
              <a:gd name="connsiteY2" fmla="*/ 137564 h 445423"/>
              <a:gd name="connsiteX3" fmla="*/ 1202574 w 1202574"/>
              <a:gd name="connsiteY3" fmla="*/ 445423 h 445423"/>
              <a:gd name="connsiteX0" fmla="*/ 0 w 1099592"/>
              <a:gd name="connsiteY0" fmla="*/ 1076 h 444788"/>
              <a:gd name="connsiteX1" fmla="*/ 791257 w 1099592"/>
              <a:gd name="connsiteY1" fmla="*/ 0 h 444788"/>
              <a:gd name="connsiteX2" fmla="*/ 1098596 w 1099592"/>
              <a:gd name="connsiteY2" fmla="*/ 136929 h 444788"/>
              <a:gd name="connsiteX3" fmla="*/ 1099592 w 1099592"/>
              <a:gd name="connsiteY3" fmla="*/ 444788 h 444788"/>
              <a:gd name="connsiteX0" fmla="*/ 0 w 1099592"/>
              <a:gd name="connsiteY0" fmla="*/ 221 h 444788"/>
              <a:gd name="connsiteX1" fmla="*/ 791257 w 1099592"/>
              <a:gd name="connsiteY1" fmla="*/ 0 h 444788"/>
              <a:gd name="connsiteX2" fmla="*/ 1098596 w 1099592"/>
              <a:gd name="connsiteY2" fmla="*/ 136929 h 444788"/>
              <a:gd name="connsiteX3" fmla="*/ 1099592 w 1099592"/>
              <a:gd name="connsiteY3" fmla="*/ 444788 h 444788"/>
              <a:gd name="connsiteX0" fmla="*/ 0 w 1099592"/>
              <a:gd name="connsiteY0" fmla="*/ 221 h 444788"/>
              <a:gd name="connsiteX1" fmla="*/ 791257 w 1099592"/>
              <a:gd name="connsiteY1" fmla="*/ 0 h 444788"/>
              <a:gd name="connsiteX2" fmla="*/ 1098596 w 1099592"/>
              <a:gd name="connsiteY2" fmla="*/ 136929 h 444788"/>
              <a:gd name="connsiteX3" fmla="*/ 1099592 w 1099592"/>
              <a:gd name="connsiteY3" fmla="*/ 444788 h 444788"/>
              <a:gd name="connsiteX0" fmla="*/ 0 w 1099592"/>
              <a:gd name="connsiteY0" fmla="*/ 221 h 444788"/>
              <a:gd name="connsiteX1" fmla="*/ 791257 w 1099592"/>
              <a:gd name="connsiteY1" fmla="*/ 0 h 444788"/>
              <a:gd name="connsiteX2" fmla="*/ 1098596 w 1099592"/>
              <a:gd name="connsiteY2" fmla="*/ 136929 h 444788"/>
              <a:gd name="connsiteX3" fmla="*/ 1099592 w 1099592"/>
              <a:gd name="connsiteY3" fmla="*/ 444788 h 44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9592" h="444788">
                <a:moveTo>
                  <a:pt x="0" y="221"/>
                </a:moveTo>
                <a:lnTo>
                  <a:pt x="791257" y="0"/>
                </a:lnTo>
                <a:lnTo>
                  <a:pt x="1098596" y="136929"/>
                </a:lnTo>
                <a:cubicBezTo>
                  <a:pt x="1099520" y="241454"/>
                  <a:pt x="1098668" y="340263"/>
                  <a:pt x="1099592" y="444788"/>
                </a:cubicBezTo>
              </a:path>
            </a:pathLst>
          </a:custGeom>
          <a:noFill/>
          <a:ln w="25400" cap="rnd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ffectLst>
            <a:glow rad="25400">
              <a:schemeClr val="tx1">
                <a:lumMod val="65000"/>
                <a:lumOff val="3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sk-SK" sz="2400" dirty="0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H="1" flipV="1">
            <a:off x="3087731" y="1558756"/>
            <a:ext cx="0" cy="560577"/>
          </a:xfrm>
          <a:prstGeom prst="line">
            <a:avLst/>
          </a:prstGeom>
          <a:ln w="25400" cap="rnd">
            <a:solidFill>
              <a:srgbClr val="C8E691"/>
            </a:solidFill>
            <a:headEnd type="none" w="med" len="med"/>
            <a:tailEnd type="none" w="med" len="med"/>
          </a:ln>
          <a:effectLst>
            <a:glow rad="25400">
              <a:schemeClr val="tx1">
                <a:lumMod val="65000"/>
                <a:lumOff val="3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636143" y="1236765"/>
            <a:ext cx="1354858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sk-SK" sz="1867" dirty="0">
                <a:solidFill>
                  <a:srgbClr val="4D4E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Odvetranie</a:t>
            </a:r>
          </a:p>
          <a:p>
            <a:pPr algn="ctr" defTabSz="1219170"/>
            <a:r>
              <a:rPr lang="sk-SK" sz="1867" dirty="0">
                <a:solidFill>
                  <a:srgbClr val="4D4E5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15Bar</a:t>
            </a:r>
          </a:p>
        </p:txBody>
      </p:sp>
      <p:sp>
        <p:nvSpPr>
          <p:cNvPr id="34" name="Cloud Callout 33"/>
          <p:cNvSpPr/>
          <p:nvPr/>
        </p:nvSpPr>
        <p:spPr>
          <a:xfrm>
            <a:off x="2818336" y="926949"/>
            <a:ext cx="913328" cy="453729"/>
          </a:xfrm>
          <a:prstGeom prst="cloudCallout">
            <a:avLst>
              <a:gd name="adj1" fmla="val -20530"/>
              <a:gd name="adj2" fmla="val 69624"/>
            </a:avLst>
          </a:prstGeom>
          <a:gradFill flip="none" rotWithShape="1">
            <a:gsLst>
              <a:gs pos="0">
                <a:srgbClr val="CCFF99"/>
              </a:gs>
              <a:gs pos="85000">
                <a:schemeClr val="accent3">
                  <a:lumMod val="20000"/>
                  <a:lumOff val="8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endParaRPr lang="sk-SK" sz="2400" dirty="0">
              <a:solidFill>
                <a:srgbClr val="4D4E53"/>
              </a:solidFill>
              <a:latin typeface="Arial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2745685" y="3215759"/>
            <a:ext cx="342900" cy="55880"/>
          </a:xfrm>
          <a:custGeom>
            <a:avLst/>
            <a:gdLst>
              <a:gd name="connsiteX0" fmla="*/ 257175 w 257175"/>
              <a:gd name="connsiteY0" fmla="*/ 0 h 41910"/>
              <a:gd name="connsiteX1" fmla="*/ 182880 w 257175"/>
              <a:gd name="connsiteY1" fmla="*/ 41910 h 41910"/>
              <a:gd name="connsiteX2" fmla="*/ 0 w 257175"/>
              <a:gd name="connsiteY2" fmla="*/ 40005 h 41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41910">
                <a:moveTo>
                  <a:pt x="257175" y="0"/>
                </a:moveTo>
                <a:lnTo>
                  <a:pt x="182880" y="41910"/>
                </a:lnTo>
                <a:lnTo>
                  <a:pt x="0" y="40005"/>
                </a:lnTo>
              </a:path>
            </a:pathLst>
          </a:custGeom>
          <a:noFill/>
          <a:ln w="44450">
            <a:solidFill>
              <a:schemeClr val="tx2"/>
            </a:solidFill>
            <a:headEnd type="none" w="med" len="med"/>
            <a:tailEnd type="none" w="med" len="med"/>
          </a:ln>
          <a:effectLst>
            <a:glow rad="25400">
              <a:schemeClr val="tx1">
                <a:lumMod val="65000"/>
                <a:lumOff val="35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sk-SK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40" name="Rectangle 35839"/>
          <p:cNvSpPr/>
          <p:nvPr/>
        </p:nvSpPr>
        <p:spPr>
          <a:xfrm rot="19726404">
            <a:off x="3005557" y="2785306"/>
            <a:ext cx="1229975" cy="220012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</a:schemeClr>
              </a:gs>
              <a:gs pos="26000">
                <a:schemeClr val="bg1">
                  <a:lumMod val="95000"/>
                </a:schemeClr>
              </a:gs>
              <a:gs pos="63000">
                <a:schemeClr val="bg2">
                  <a:lumMod val="40000"/>
                  <a:lumOff val="60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317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/>
            <a:r>
              <a:rPr lang="sk-SK" sz="1200" dirty="0">
                <a:solidFill>
                  <a:srgbClr val="000000"/>
                </a:solidFill>
                <a:latin typeface="Arial"/>
              </a:rPr>
              <a:t>Čerpadlo LNG</a:t>
            </a:r>
          </a:p>
        </p:txBody>
      </p:sp>
      <p:sp>
        <p:nvSpPr>
          <p:cNvPr id="35" name="Bublina reči: obdĺžnik so zaoblenými rohmi 34">
            <a:extLst>
              <a:ext uri="{FF2B5EF4-FFF2-40B4-BE49-F238E27FC236}">
                <a16:creationId xmlns:a16="http://schemas.microsoft.com/office/drawing/2014/main" id="{03B60162-9902-4C4D-982C-3E332B12107C}"/>
              </a:ext>
            </a:extLst>
          </p:cNvPr>
          <p:cNvSpPr/>
          <p:nvPr/>
        </p:nvSpPr>
        <p:spPr>
          <a:xfrm>
            <a:off x="4534186" y="1246890"/>
            <a:ext cx="1256392" cy="677021"/>
          </a:xfrm>
          <a:prstGeom prst="wedgeRoundRectCallout">
            <a:avLst>
              <a:gd name="adj1" fmla="val 23317"/>
              <a:gd name="adj2" fmla="val 129400"/>
              <a:gd name="adj3" fmla="val 16667"/>
            </a:avLst>
          </a:prstGeom>
          <a:noFill/>
          <a:ln w="19050">
            <a:solidFill>
              <a:srgbClr val="50A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k-SK" sz="1400" dirty="0" err="1">
                <a:solidFill>
                  <a:schemeClr val="accent3">
                    <a:lumMod val="50000"/>
                  </a:schemeClr>
                </a:solidFill>
              </a:rPr>
              <a:t>Dual</a:t>
            </a:r>
            <a:r>
              <a:rPr lang="sk-SK" sz="1400" dirty="0">
                <a:solidFill>
                  <a:schemeClr val="accent3">
                    <a:lumMod val="50000"/>
                  </a:schemeClr>
                </a:solidFill>
              </a:rPr>
              <a:t>-Vstrekovač</a:t>
            </a:r>
          </a:p>
        </p:txBody>
      </p:sp>
      <p:sp>
        <p:nvSpPr>
          <p:cNvPr id="36" name="Bublina reči: obdĺžnik so zaoblenými rohmi 35">
            <a:extLst>
              <a:ext uri="{FF2B5EF4-FFF2-40B4-BE49-F238E27FC236}">
                <a16:creationId xmlns:a16="http://schemas.microsoft.com/office/drawing/2014/main" id="{EA8615F8-132D-4CE5-95D2-A79AB4D1ED68}"/>
              </a:ext>
            </a:extLst>
          </p:cNvPr>
          <p:cNvSpPr/>
          <p:nvPr/>
        </p:nvSpPr>
        <p:spPr>
          <a:xfrm>
            <a:off x="6761323" y="1097667"/>
            <a:ext cx="1214277" cy="393930"/>
          </a:xfrm>
          <a:prstGeom prst="wedgeRoundRectCallout">
            <a:avLst>
              <a:gd name="adj1" fmla="val 48822"/>
              <a:gd name="adj2" fmla="val 92991"/>
              <a:gd name="adj3" fmla="val 16667"/>
            </a:avLst>
          </a:prstGeom>
          <a:noFill/>
          <a:ln w="19050">
            <a:solidFill>
              <a:srgbClr val="50A29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k-SK" sz="1400" dirty="0">
                <a:solidFill>
                  <a:schemeClr val="accent3">
                    <a:lumMod val="50000"/>
                  </a:schemeClr>
                </a:solidFill>
              </a:rPr>
              <a:t>EATS EU6</a:t>
            </a:r>
          </a:p>
        </p:txBody>
      </p:sp>
    </p:spTree>
    <p:extLst>
      <p:ext uri="{BB962C8B-B14F-4D97-AF65-F5344CB8AC3E}">
        <p14:creationId xmlns:p14="http://schemas.microsoft.com/office/powerpoint/2010/main" val="3565121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78851" y="583625"/>
            <a:ext cx="8986837" cy="456400"/>
          </a:xfrm>
        </p:spPr>
        <p:txBody>
          <a:bodyPr/>
          <a:lstStyle/>
          <a:p>
            <a:r>
              <a:rPr lang="sk-SK" dirty="0"/>
              <a:t>Kombinované vstrekovanie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14987987-F8B9-4309-B5D0-D5D86517802D}" type="slidenum">
              <a:rPr lang="sv-SE">
                <a:solidFill>
                  <a:srgbClr val="000000"/>
                </a:solidFill>
                <a:latin typeface="Arial"/>
              </a:rPr>
              <a:pPr defTabSz="1219170"/>
              <a:t>16</a:t>
            </a:fld>
            <a:endParaRPr lang="sv-S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9199084" y="6393267"/>
            <a:ext cx="2844800" cy="365125"/>
          </a:xfrm>
        </p:spPr>
        <p:txBody>
          <a:bodyPr/>
          <a:lstStyle/>
          <a:p>
            <a:pPr defTabSz="1219170"/>
            <a:fld id="{9FCC0F09-D60C-4052-BE4A-029C76D85F5C}" type="datetime1">
              <a:rPr lang="sk-SK" smtClean="0">
                <a:solidFill>
                  <a:srgbClr val="000000"/>
                </a:solidFill>
                <a:latin typeface="Arial"/>
              </a:rPr>
              <a:t>6. 11. 2022</a:t>
            </a:fld>
            <a:endParaRPr lang="sv-S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00037" y="6138904"/>
            <a:ext cx="8361363" cy="365125"/>
          </a:xfrm>
        </p:spPr>
        <p:txBody>
          <a:bodyPr/>
          <a:lstStyle/>
          <a:p>
            <a:pPr defTabSz="1219170"/>
            <a:r>
              <a:rPr lang="en-US" dirty="0">
                <a:solidFill>
                  <a:srgbClr val="000000"/>
                </a:solidFill>
                <a:latin typeface="Arial"/>
              </a:rPr>
              <a:t>Competence development Slovakia / Otto Masek</a:t>
            </a:r>
            <a:endParaRPr lang="sv-SE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919" y="1100155"/>
            <a:ext cx="7011838" cy="515019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89208" y="607650"/>
            <a:ext cx="7004761" cy="1643180"/>
          </a:xfrm>
          <a:prstGeom prst="rect">
            <a:avLst/>
          </a:prstGeom>
        </p:spPr>
        <p:txBody>
          <a:bodyPr vert="horz" lIns="121920" tIns="60960" rIns="121920" bIns="60960" rtlCol="0" anchor="t" anchorCtr="0">
            <a:noAutofit/>
          </a:bodyPr>
          <a:lstStyle>
            <a:lvl1pPr algn="l" defTabSz="914400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sz="2600" b="1" kern="1200" spc="-80" baseline="0">
                <a:solidFill>
                  <a:schemeClr val="bg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defTabSz="1219170">
              <a:lnSpc>
                <a:spcPts val="3733"/>
              </a:lnSpc>
            </a:pPr>
            <a:endParaRPr lang="sk-SK" sz="3467" spc="-107" dirty="0">
              <a:solidFill>
                <a:srgbClr val="4D4E53"/>
              </a:solidFill>
            </a:endParaRPr>
          </a:p>
        </p:txBody>
      </p:sp>
      <p:sp>
        <p:nvSpPr>
          <p:cNvPr id="2" name="Bublina reči: obdĺžnik 1">
            <a:extLst>
              <a:ext uri="{FF2B5EF4-FFF2-40B4-BE49-F238E27FC236}">
                <a16:creationId xmlns:a16="http://schemas.microsoft.com/office/drawing/2014/main" id="{13A3EC62-DDB4-4DA7-86D7-1F62F63A8E96}"/>
              </a:ext>
            </a:extLst>
          </p:cNvPr>
          <p:cNvSpPr/>
          <p:nvPr/>
        </p:nvSpPr>
        <p:spPr>
          <a:xfrm>
            <a:off x="9416143" y="1850571"/>
            <a:ext cx="1423056" cy="707572"/>
          </a:xfrm>
          <a:prstGeom prst="wedgeRectCallout">
            <a:avLst>
              <a:gd name="adj1" fmla="val -124414"/>
              <a:gd name="adj2" fmla="val 74955"/>
            </a:avLst>
          </a:prstGeom>
          <a:solidFill>
            <a:srgbClr val="4DCB59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k-SK" sz="1600" dirty="0" err="1">
                <a:solidFill>
                  <a:schemeClr val="bg1"/>
                </a:solidFill>
              </a:rPr>
              <a:t>Predvstrek</a:t>
            </a:r>
            <a:r>
              <a:rPr lang="sk-SK" sz="1600" dirty="0">
                <a:solidFill>
                  <a:schemeClr val="bg1"/>
                </a:solidFill>
              </a:rPr>
              <a:t> NAFTA</a:t>
            </a:r>
          </a:p>
        </p:txBody>
      </p:sp>
      <p:sp>
        <p:nvSpPr>
          <p:cNvPr id="11" name="Bublina reči: obdĺžnik 10">
            <a:extLst>
              <a:ext uri="{FF2B5EF4-FFF2-40B4-BE49-F238E27FC236}">
                <a16:creationId xmlns:a16="http://schemas.microsoft.com/office/drawing/2014/main" id="{F9490EEA-E898-4138-A0D8-1ED12B93C657}"/>
              </a:ext>
            </a:extLst>
          </p:cNvPr>
          <p:cNvSpPr/>
          <p:nvPr/>
        </p:nvSpPr>
        <p:spPr>
          <a:xfrm>
            <a:off x="9416143" y="4299858"/>
            <a:ext cx="1423056" cy="707572"/>
          </a:xfrm>
          <a:prstGeom prst="wedgeRectCallout">
            <a:avLst>
              <a:gd name="adj1" fmla="val -124414"/>
              <a:gd name="adj2" fmla="val 74955"/>
            </a:avLst>
          </a:prstGeom>
          <a:solidFill>
            <a:srgbClr val="FFC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k-SK" sz="1600" dirty="0">
                <a:solidFill>
                  <a:schemeClr val="bg1"/>
                </a:solidFill>
              </a:rPr>
              <a:t>Hlavná dávka  CH4</a:t>
            </a:r>
          </a:p>
        </p:txBody>
      </p:sp>
    </p:spTree>
    <p:extLst>
      <p:ext uri="{BB962C8B-B14F-4D97-AF65-F5344CB8AC3E}">
        <p14:creationId xmlns:p14="http://schemas.microsoft.com/office/powerpoint/2010/main" val="12895956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815C4BC-071B-4C0C-BC2B-46B48D92FB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093552A-1307-4D67-A437-6E7E415110A2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5FF3754-5A73-4CC4-A84C-9DC46FB83877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20C5E0C-3641-4011-BA20-5658F80519A7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79A3D58-7C36-4612-8BE7-1C926CC2EA2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14">
            <a:extLst>
              <a:ext uri="{FF2B5EF4-FFF2-40B4-BE49-F238E27FC236}">
                <a16:creationId xmlns:a16="http://schemas.microsoft.com/office/drawing/2014/main" id="{49CC1F18-F156-40B9-9986-C95B1B7BE3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ubrik 1">
            <a:extLst>
              <a:ext uri="{FF2B5EF4-FFF2-40B4-BE49-F238E27FC236}">
                <a16:creationId xmlns:a16="http://schemas.microsoft.com/office/drawing/2014/main" id="{844BD7BD-11B2-43CA-ACB9-D992BE572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8034" y="4607273"/>
            <a:ext cx="9318174" cy="1750404"/>
          </a:xfrm>
        </p:spPr>
        <p:txBody>
          <a:bodyPr/>
          <a:lstStyle/>
          <a:p>
            <a:r>
              <a:rPr lang="sk-SK" dirty="0">
                <a:solidFill>
                  <a:schemeClr val="accent4">
                    <a:lumMod val="75000"/>
                  </a:schemeClr>
                </a:solidFill>
              </a:rPr>
              <a:t>Elektrický modelový rad</a:t>
            </a:r>
            <a:endParaRPr lang="sv-SE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625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220BD8-74D0-49F4-8300-25CC0A01141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9" name="Picture 8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1443E064-BE97-4B22-8787-CECC0F959C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77633"/>
            <a:ext cx="12192000" cy="5672454"/>
          </a:xfrm>
          <a:prstGeom prst="rect">
            <a:avLst/>
          </a:prstGeom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DA6FF100-E724-4CF7-B614-6D0F76260B83}"/>
              </a:ext>
            </a:extLst>
          </p:cNvPr>
          <p:cNvSpPr txBox="1">
            <a:spLocks/>
          </p:cNvSpPr>
          <p:nvPr/>
        </p:nvSpPr>
        <p:spPr>
          <a:xfrm>
            <a:off x="527125" y="4772154"/>
            <a:ext cx="1801760" cy="1078867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i="0" kern="1200" spc="317" baseline="0">
                <a:solidFill>
                  <a:schemeClr val="tx1"/>
                </a:solidFill>
                <a:latin typeface="Volvo Broad Pro" panose="02000606020000020004" pitchFamily="50" charset="0"/>
                <a:ea typeface="+mj-ea"/>
                <a:cs typeface="+mn-cs"/>
              </a:defRPr>
            </a:lvl1pPr>
          </a:lstStyle>
          <a:p>
            <a:r>
              <a:rPr lang="cs-CZ" dirty="0" err="1">
                <a:solidFill>
                  <a:schemeClr val="accent4">
                    <a:lumMod val="75000"/>
                  </a:schemeClr>
                </a:solidFill>
              </a:rPr>
              <a:t>Fl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-e</a:t>
            </a:r>
          </a:p>
          <a:p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16,7T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E8BDF896-94C1-4CCA-8C3E-C1528A37D7B5}"/>
              </a:ext>
            </a:extLst>
          </p:cNvPr>
          <p:cNvSpPr txBox="1">
            <a:spLocks/>
          </p:cNvSpPr>
          <p:nvPr/>
        </p:nvSpPr>
        <p:spPr>
          <a:xfrm>
            <a:off x="4294240" y="5071220"/>
            <a:ext cx="1801760" cy="1078867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i="0" kern="1200" spc="317" baseline="0">
                <a:solidFill>
                  <a:schemeClr val="tx1"/>
                </a:solidFill>
                <a:latin typeface="Volvo Broad Pro" panose="02000606020000020004" pitchFamily="50" charset="0"/>
                <a:ea typeface="+mj-ea"/>
                <a:cs typeface="+mn-cs"/>
              </a:defRPr>
            </a:lvl1pPr>
          </a:lstStyle>
          <a:p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FE-e</a:t>
            </a:r>
          </a:p>
          <a:p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27T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655356E8-3B94-4443-8806-6B4921500803}"/>
              </a:ext>
            </a:extLst>
          </p:cNvPr>
          <p:cNvSpPr txBox="1">
            <a:spLocks/>
          </p:cNvSpPr>
          <p:nvPr/>
        </p:nvSpPr>
        <p:spPr>
          <a:xfrm>
            <a:off x="8383794" y="5301500"/>
            <a:ext cx="1801760" cy="1078867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i="0" kern="1200" spc="317" baseline="0">
                <a:solidFill>
                  <a:schemeClr val="tx1"/>
                </a:solidFill>
                <a:latin typeface="Volvo Broad Pro" panose="02000606020000020004" pitchFamily="50" charset="0"/>
                <a:ea typeface="+mj-ea"/>
                <a:cs typeface="+mn-cs"/>
              </a:defRPr>
            </a:lvl1pPr>
          </a:lstStyle>
          <a:p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FE-e</a:t>
            </a:r>
          </a:p>
          <a:p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19T</a:t>
            </a:r>
          </a:p>
        </p:txBody>
      </p:sp>
      <p:sp>
        <p:nvSpPr>
          <p:cNvPr id="17" name="Title 4">
            <a:extLst>
              <a:ext uri="{FF2B5EF4-FFF2-40B4-BE49-F238E27FC236}">
                <a16:creationId xmlns:a16="http://schemas.microsoft.com/office/drawing/2014/main" id="{D5A3FA92-60DE-4B26-BD03-33F5E85FAF01}"/>
              </a:ext>
            </a:extLst>
          </p:cNvPr>
          <p:cNvSpPr txBox="1">
            <a:spLocks/>
          </p:cNvSpPr>
          <p:nvPr/>
        </p:nvSpPr>
        <p:spPr>
          <a:xfrm>
            <a:off x="4294240" y="707913"/>
            <a:ext cx="3937154" cy="627401"/>
          </a:xfrm>
          <a:prstGeom prst="rect">
            <a:avLst/>
          </a:prstGeom>
          <a:solidFill>
            <a:schemeClr val="bg1">
              <a:lumMod val="95000"/>
              <a:alpha val="78000"/>
            </a:schemeClr>
          </a:soli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96771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0" i="0" kern="1200" spc="317" baseline="0">
                <a:solidFill>
                  <a:schemeClr val="tx1"/>
                </a:solidFill>
                <a:latin typeface="Volvo Broad Pro" panose="02000606020000020004" pitchFamily="50" charset="0"/>
                <a:ea typeface="+mj-ea"/>
                <a:cs typeface="+mn-cs"/>
              </a:defRPr>
            </a:lvl1pPr>
          </a:lstStyle>
          <a:p>
            <a:r>
              <a:rPr lang="cs-CZ" sz="2800" b="1" dirty="0">
                <a:solidFill>
                  <a:schemeClr val="accent4">
                    <a:lumMod val="75000"/>
                  </a:schemeClr>
                </a:solidFill>
              </a:rPr>
              <a:t>Medium Duty </a:t>
            </a:r>
            <a:r>
              <a:rPr lang="cs-CZ" sz="2800" b="1" dirty="0" err="1">
                <a:solidFill>
                  <a:schemeClr val="accent4">
                    <a:lumMod val="75000"/>
                  </a:schemeClr>
                </a:solidFill>
              </a:rPr>
              <a:t>electric</a:t>
            </a:r>
            <a:endParaRPr lang="cs-CZ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68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056FF3E-C1EE-44CB-A8C1-90651A65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Date</a:t>
            </a:r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4AE1D32-347A-4852-858F-99B91F75B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Department, Name, Document name, Security class</a:t>
            </a:r>
            <a:endParaRPr lang="sv-SE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91106F2-85D0-47ED-A2E1-73AE75362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87987-F8B9-4309-B5D0-D5D86517802D}" type="slidenum">
              <a:rPr lang="sv-SE" smtClean="0"/>
              <a:pPr/>
              <a:t>19</a:t>
            </a:fld>
            <a:endParaRPr lang="sv-SE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52FD7EB-B06B-4647-9022-FEDCE6E3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637436"/>
            <a:ext cx="8986837" cy="456400"/>
          </a:xfrm>
        </p:spPr>
        <p:txBody>
          <a:bodyPr/>
          <a:lstStyle/>
          <a:p>
            <a:r>
              <a:rPr lang="sk-SK" dirty="0"/>
              <a:t>FL/FE Popis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53732AC-63CD-4565-8532-997F0A0B46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8672" r="18327" b="12629"/>
          <a:stretch/>
        </p:blipFill>
        <p:spPr>
          <a:xfrm>
            <a:off x="6799563" y="957430"/>
            <a:ext cx="3513351" cy="379567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20CCF889-2E9C-4FF1-8CE2-813970762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2" b="18740"/>
          <a:stretch/>
        </p:blipFill>
        <p:spPr>
          <a:xfrm>
            <a:off x="2480264" y="1175360"/>
            <a:ext cx="3615736" cy="3528715"/>
          </a:xfrm>
          <a:prstGeom prst="rect">
            <a:avLst/>
          </a:prstGeom>
        </p:spPr>
      </p:pic>
      <p:sp>
        <p:nvSpPr>
          <p:cNvPr id="11" name="BlokTextu 10">
            <a:extLst>
              <a:ext uri="{FF2B5EF4-FFF2-40B4-BE49-F238E27FC236}">
                <a16:creationId xmlns:a16="http://schemas.microsoft.com/office/drawing/2014/main" id="{A6CC6A3F-B916-4466-9748-49F46B87B90F}"/>
              </a:ext>
            </a:extLst>
          </p:cNvPr>
          <p:cNvSpPr txBox="1"/>
          <p:nvPr/>
        </p:nvSpPr>
        <p:spPr>
          <a:xfrm>
            <a:off x="3557503" y="722690"/>
            <a:ext cx="1289135" cy="411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000" dirty="0">
                <a:solidFill>
                  <a:srgbClr val="50A294"/>
                </a:solidFill>
                <a:latin typeface="+mj-lt"/>
              </a:rPr>
              <a:t>16,7 tony</a:t>
            </a:r>
          </a:p>
        </p:txBody>
      </p:sp>
      <p:graphicFrame>
        <p:nvGraphicFramePr>
          <p:cNvPr id="14" name="Tabuľka 14">
            <a:extLst>
              <a:ext uri="{FF2B5EF4-FFF2-40B4-BE49-F238E27FC236}">
                <a16:creationId xmlns:a16="http://schemas.microsoft.com/office/drawing/2014/main" id="{A491D440-0D35-4C44-B3E2-8E8440221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69728"/>
              </p:ext>
            </p:extLst>
          </p:nvPr>
        </p:nvGraphicFramePr>
        <p:xfrm>
          <a:off x="2403425" y="4639863"/>
          <a:ext cx="3769413" cy="1658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630">
                  <a:extLst>
                    <a:ext uri="{9D8B030D-6E8A-4147-A177-3AD203B41FA5}">
                      <a16:colId xmlns:a16="http://schemas.microsoft.com/office/drawing/2014/main" val="107188264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1466036228"/>
                    </a:ext>
                  </a:extLst>
                </a:gridCol>
                <a:gridCol w="1559120">
                  <a:extLst>
                    <a:ext uri="{9D8B030D-6E8A-4147-A177-3AD203B41FA5}">
                      <a16:colId xmlns:a16="http://schemas.microsoft.com/office/drawing/2014/main" val="4054725793"/>
                    </a:ext>
                  </a:extLst>
                </a:gridCol>
              </a:tblGrid>
              <a:tr h="331751">
                <a:tc>
                  <a:txBody>
                    <a:bodyPr/>
                    <a:lstStyle/>
                    <a:p>
                      <a:pPr algn="ctr"/>
                      <a:endParaRPr lang="sk-SK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7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/>
                        <a:t>BPC 66kWh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7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/>
                        <a:t>BPC 94kWh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009974"/>
                  </a:ext>
                </a:extLst>
              </a:tr>
              <a:tr h="331751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 </a:t>
                      </a:r>
                      <a:r>
                        <a:rPr lang="sk-SK" sz="1400" dirty="0" err="1"/>
                        <a:t>bat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200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280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6544"/>
                  </a:ext>
                </a:extLst>
              </a:tr>
              <a:tr h="331751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4 </a:t>
                      </a:r>
                      <a:r>
                        <a:rPr lang="sk-SK" sz="1400" dirty="0" err="1"/>
                        <a:t>bat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265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375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125355"/>
                  </a:ext>
                </a:extLst>
              </a:tr>
              <a:tr h="331751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5 </a:t>
                      </a:r>
                      <a:r>
                        <a:rPr lang="sk-SK" sz="1400" dirty="0" err="1"/>
                        <a:t>bat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330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470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645644"/>
                  </a:ext>
                </a:extLst>
              </a:tr>
              <a:tr h="331751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6 </a:t>
                      </a:r>
                      <a:r>
                        <a:rPr lang="sk-SK" sz="1400" dirty="0" err="1"/>
                        <a:t>bat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395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565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317592"/>
                  </a:ext>
                </a:extLst>
              </a:tr>
            </a:tbl>
          </a:graphicData>
        </a:graphic>
      </p:graphicFrame>
      <p:sp>
        <p:nvSpPr>
          <p:cNvPr id="15" name="BlokTextu 14">
            <a:extLst>
              <a:ext uri="{FF2B5EF4-FFF2-40B4-BE49-F238E27FC236}">
                <a16:creationId xmlns:a16="http://schemas.microsoft.com/office/drawing/2014/main" id="{A2B2A562-F6D5-4FE4-A4C3-F2A3547B4279}"/>
              </a:ext>
            </a:extLst>
          </p:cNvPr>
          <p:cNvSpPr txBox="1"/>
          <p:nvPr/>
        </p:nvSpPr>
        <p:spPr>
          <a:xfrm>
            <a:off x="7797808" y="310782"/>
            <a:ext cx="1494320" cy="762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</a:pPr>
            <a:r>
              <a:rPr lang="sk-SK" sz="2000" dirty="0">
                <a:solidFill>
                  <a:srgbClr val="50A294"/>
                </a:solidFill>
                <a:latin typeface="+mj-lt"/>
              </a:rPr>
              <a:t>19 ton 4x2</a:t>
            </a:r>
          </a:p>
          <a:p>
            <a:pPr algn="l">
              <a:lnSpc>
                <a:spcPct val="114000"/>
              </a:lnSpc>
            </a:pPr>
            <a:r>
              <a:rPr lang="sk-SK" sz="2000" dirty="0">
                <a:solidFill>
                  <a:srgbClr val="50A294"/>
                </a:solidFill>
                <a:latin typeface="+mj-lt"/>
              </a:rPr>
              <a:t>27 ton 6x2</a:t>
            </a:r>
          </a:p>
        </p:txBody>
      </p:sp>
      <p:graphicFrame>
        <p:nvGraphicFramePr>
          <p:cNvPr id="16" name="Tabuľka 14">
            <a:extLst>
              <a:ext uri="{FF2B5EF4-FFF2-40B4-BE49-F238E27FC236}">
                <a16:creationId xmlns:a16="http://schemas.microsoft.com/office/drawing/2014/main" id="{485744D3-B6D8-4A65-9A79-501BE1BAB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0070202"/>
              </p:ext>
            </p:extLst>
          </p:nvPr>
        </p:nvGraphicFramePr>
        <p:xfrm>
          <a:off x="6820348" y="4798496"/>
          <a:ext cx="3748628" cy="995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845">
                  <a:extLst>
                    <a:ext uri="{9D8B030D-6E8A-4147-A177-3AD203B41FA5}">
                      <a16:colId xmlns:a16="http://schemas.microsoft.com/office/drawing/2014/main" val="107188264"/>
                    </a:ext>
                  </a:extLst>
                </a:gridCol>
                <a:gridCol w="1490663">
                  <a:extLst>
                    <a:ext uri="{9D8B030D-6E8A-4147-A177-3AD203B41FA5}">
                      <a16:colId xmlns:a16="http://schemas.microsoft.com/office/drawing/2014/main" val="1466036228"/>
                    </a:ext>
                  </a:extLst>
                </a:gridCol>
                <a:gridCol w="1559120">
                  <a:extLst>
                    <a:ext uri="{9D8B030D-6E8A-4147-A177-3AD203B41FA5}">
                      <a16:colId xmlns:a16="http://schemas.microsoft.com/office/drawing/2014/main" val="4054725793"/>
                    </a:ext>
                  </a:extLst>
                </a:gridCol>
              </a:tblGrid>
              <a:tr h="331751">
                <a:tc>
                  <a:txBody>
                    <a:bodyPr/>
                    <a:lstStyle/>
                    <a:p>
                      <a:pPr algn="ctr"/>
                      <a:endParaRPr lang="sk-SK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7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/>
                        <a:t>BPC 66kWh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677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400" dirty="0"/>
                        <a:t>BPC 94kWh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9009974"/>
                  </a:ext>
                </a:extLst>
              </a:tr>
              <a:tr h="331751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 </a:t>
                      </a:r>
                      <a:r>
                        <a:rPr lang="sk-SK" sz="1400" dirty="0" err="1"/>
                        <a:t>bat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200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280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5706544"/>
                  </a:ext>
                </a:extLst>
              </a:tr>
              <a:tr h="331751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4 </a:t>
                      </a:r>
                      <a:r>
                        <a:rPr lang="sk-SK" sz="1400" dirty="0" err="1"/>
                        <a:t>bat</a:t>
                      </a:r>
                      <a:endParaRPr lang="sk-S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265 kWh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/>
                        <a:t>375 kWh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1253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322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3B899-E02E-43F5-A047-8C0281C4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6B2D-98B5-467D-86A7-53CB1F5CE8F4}" type="datetime1">
              <a:rPr lang="sv-SE" smtClean="0"/>
              <a:t>2022-11-06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A3797A-C591-4DE6-8A9B-A1FD8CD06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75A43783-895F-40D3-AB31-9512D606F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064" y="868207"/>
            <a:ext cx="9569844" cy="5121586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B884-2E26-45D5-9705-317BB46A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GTP People &amp; Culture | Induction Day October 20-21, 2022 | INTERNAL</a:t>
            </a:r>
          </a:p>
        </p:txBody>
      </p:sp>
    </p:spTree>
    <p:extLst>
      <p:ext uri="{BB962C8B-B14F-4D97-AF65-F5344CB8AC3E}">
        <p14:creationId xmlns:p14="http://schemas.microsoft.com/office/powerpoint/2010/main" val="3791814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8F1B-FB17-461D-BA81-AC37ACC96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Usporiadanie batérií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B0696-6F7E-4DA1-909C-2D09DB035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987987-F8B9-4309-B5D0-D5D86517802D}" type="slidenum">
              <a:rPr lang="sv-SE" smtClean="0"/>
              <a:pPr/>
              <a:t>20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90BAC2-0800-4030-994A-8FBFDA1B9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091" y="1043492"/>
            <a:ext cx="7142490" cy="482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74A10C-53D8-406F-9710-CBC12B62CE48}"/>
              </a:ext>
            </a:extLst>
          </p:cNvPr>
          <p:cNvSpPr txBox="1"/>
          <p:nvPr/>
        </p:nvSpPr>
        <p:spPr>
          <a:xfrm>
            <a:off x="2861957" y="4276048"/>
            <a:ext cx="1966374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FL a FE</a:t>
            </a:r>
            <a:endParaRPr lang="en-US" b="1" dirty="0"/>
          </a:p>
          <a:p>
            <a:pPr algn="ctr"/>
            <a:r>
              <a:rPr lang="sk-SK" b="1" dirty="0"/>
              <a:t>3 - </a:t>
            </a:r>
            <a:r>
              <a:rPr lang="sv-SE" b="1" dirty="0"/>
              <a:t>4 Bat</a:t>
            </a:r>
            <a:r>
              <a:rPr lang="sk-SK" b="1" dirty="0" err="1"/>
              <a:t>érie</a:t>
            </a:r>
            <a:endParaRPr lang="sk-SK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A8763E-7165-4D7F-A3AA-850E5356CC0D}"/>
              </a:ext>
            </a:extLst>
          </p:cNvPr>
          <p:cNvSpPr txBox="1"/>
          <p:nvPr/>
        </p:nvSpPr>
        <p:spPr>
          <a:xfrm>
            <a:off x="8039512" y="2139654"/>
            <a:ext cx="2240142" cy="678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/>
              <a:t>5 - </a:t>
            </a:r>
            <a:r>
              <a:rPr lang="sv-SE" b="1" dirty="0"/>
              <a:t>6 Bat</a:t>
            </a:r>
            <a:r>
              <a:rPr lang="sk-SK" b="1" dirty="0" err="1"/>
              <a:t>érií</a:t>
            </a:r>
            <a:endParaRPr lang="sk-SK" b="1" dirty="0"/>
          </a:p>
          <a:p>
            <a:pPr algn="ctr"/>
            <a:r>
              <a:rPr lang="sk-SK" b="1" dirty="0"/>
              <a:t>Len FL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0D6934-119D-4E12-B222-93C1E76E62C1}"/>
              </a:ext>
            </a:extLst>
          </p:cNvPr>
          <p:cNvSpPr txBox="1"/>
          <p:nvPr/>
        </p:nvSpPr>
        <p:spPr>
          <a:xfrm>
            <a:off x="1656380" y="3361998"/>
            <a:ext cx="1689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b="1" dirty="0">
                <a:solidFill>
                  <a:srgbClr val="FF0000"/>
                </a:solidFill>
              </a:rPr>
              <a:t>1 batéria 575kg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0A1FEB-BC2A-4294-B3E8-8F6C2210F17C}"/>
              </a:ext>
            </a:extLst>
          </p:cNvPr>
          <p:cNvCxnSpPr>
            <a:stCxn id="15" idx="3"/>
          </p:cNvCxnSpPr>
          <p:nvPr/>
        </p:nvCxnSpPr>
        <p:spPr>
          <a:xfrm>
            <a:off x="3346266" y="3531275"/>
            <a:ext cx="1377881" cy="231339"/>
          </a:xfrm>
          <a:prstGeom prst="line">
            <a:avLst/>
          </a:prstGeom>
          <a:ln w="9525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783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sk-SK" dirty="0"/>
              <a:t>L/FE</a:t>
            </a:r>
            <a:r>
              <a:rPr lang="en-US" dirty="0"/>
              <a:t> under the surface</a:t>
            </a:r>
          </a:p>
        </p:txBody>
      </p:sp>
      <p:pic>
        <p:nvPicPr>
          <p:cNvPr id="34818" name="Picture 2" descr="http://teamplace.volvo.com/sites/LowVolumeElectricTruck/4283/Complete_Vehicle/pictures%20for%20com/fe%20LEC/FE%20lec%203-4%20front%20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b="404"/>
          <a:stretch/>
        </p:blipFill>
        <p:spPr bwMode="auto">
          <a:xfrm>
            <a:off x="2141573" y="1123844"/>
            <a:ext cx="8724336" cy="5040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3571491" y="1840033"/>
            <a:ext cx="2088963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33" b="1" dirty="0"/>
              <a:t>Trakčné batérie </a:t>
            </a:r>
            <a:r>
              <a:rPr lang="sv-SE" sz="1333" b="1" dirty="0"/>
              <a:t>(600V) </a:t>
            </a:r>
            <a:endParaRPr lang="en-US" sz="1333" dirty="0"/>
          </a:p>
        </p:txBody>
      </p:sp>
      <p:sp>
        <p:nvSpPr>
          <p:cNvPr id="26" name="TextBox 25"/>
          <p:cNvSpPr txBox="1"/>
          <p:nvPr/>
        </p:nvSpPr>
        <p:spPr>
          <a:xfrm>
            <a:off x="634106" y="1270488"/>
            <a:ext cx="2584836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33" b="1" dirty="0"/>
              <a:t>Modular Power Box</a:t>
            </a:r>
            <a:br>
              <a:rPr lang="sv-SE" sz="1333" dirty="0"/>
            </a:br>
            <a:r>
              <a:rPr lang="sk-SK" sz="1333" dirty="0"/>
              <a:t>Elektronika a silová inštalácia</a:t>
            </a:r>
          </a:p>
          <a:p>
            <a:r>
              <a:rPr lang="sv-SE" sz="1333" dirty="0"/>
              <a:t>24V bat</a:t>
            </a:r>
            <a:r>
              <a:rPr lang="sk-SK" sz="1333" dirty="0" err="1"/>
              <a:t>érie</a:t>
            </a:r>
            <a:endParaRPr lang="en-US" sz="1333" dirty="0"/>
          </a:p>
        </p:txBody>
      </p:sp>
      <p:sp>
        <p:nvSpPr>
          <p:cNvPr id="31" name="TextBox 30"/>
          <p:cNvSpPr txBox="1"/>
          <p:nvPr/>
        </p:nvSpPr>
        <p:spPr>
          <a:xfrm>
            <a:off x="8771904" y="4083641"/>
            <a:ext cx="1278524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33" b="1" dirty="0"/>
              <a:t>Vzduchové kompresory</a:t>
            </a:r>
          </a:p>
          <a:p>
            <a:r>
              <a:rPr lang="sk-SK" sz="1333" dirty="0"/>
              <a:t>24V</a:t>
            </a:r>
            <a:endParaRPr lang="en-US" sz="1333" dirty="0"/>
          </a:p>
        </p:txBody>
      </p:sp>
      <p:sp>
        <p:nvSpPr>
          <p:cNvPr id="32" name="TextBox 31"/>
          <p:cNvSpPr txBox="1"/>
          <p:nvPr/>
        </p:nvSpPr>
        <p:spPr>
          <a:xfrm>
            <a:off x="5212872" y="1123845"/>
            <a:ext cx="2823089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333" b="1" dirty="0"/>
              <a:t>Ele</a:t>
            </a:r>
            <a:r>
              <a:rPr lang="sk-SK" sz="1333" b="1" dirty="0" err="1"/>
              <a:t>ktro</a:t>
            </a:r>
            <a:r>
              <a:rPr lang="sk-SK" sz="1333" b="1" dirty="0"/>
              <a:t> hydraulické PTO 600V</a:t>
            </a:r>
            <a:endParaRPr lang="en-US" sz="1333" b="1" dirty="0"/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5970312" y="3712005"/>
            <a:ext cx="1716368" cy="1319627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</p:cNvCxnSpPr>
          <p:nvPr/>
        </p:nvCxnSpPr>
        <p:spPr>
          <a:xfrm flipH="1" flipV="1">
            <a:off x="7456963" y="3426871"/>
            <a:ext cx="1106155" cy="805498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 flipH="1" flipV="1">
            <a:off x="6570153" y="3303504"/>
            <a:ext cx="1968943" cy="928864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970313" y="1549400"/>
            <a:ext cx="359519" cy="924821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4464526" y="2252657"/>
            <a:ext cx="719037" cy="837145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806579" y="3211874"/>
            <a:ext cx="1751988" cy="802905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968173" y="4920953"/>
            <a:ext cx="347371" cy="1182899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6219934" y="3540523"/>
            <a:ext cx="1466745" cy="1491108"/>
          </a:xfrm>
          <a:prstGeom prst="straightConnector1">
            <a:avLst/>
          </a:prstGeom>
          <a:ln w="50800">
            <a:solidFill>
              <a:srgbClr val="C8E691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117551" y="5495788"/>
            <a:ext cx="687899" cy="606969"/>
          </a:xfrm>
          <a:prstGeom prst="rect">
            <a:avLst/>
          </a:prstGeom>
          <a:solidFill>
            <a:schemeClr val="bg1"/>
          </a:solidFill>
          <a:ln w="3175"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40"/>
          </a:p>
        </p:txBody>
      </p:sp>
      <p:sp>
        <p:nvSpPr>
          <p:cNvPr id="23" name="TextBox 22"/>
          <p:cNvSpPr txBox="1"/>
          <p:nvPr/>
        </p:nvSpPr>
        <p:spPr>
          <a:xfrm>
            <a:off x="7500170" y="5121114"/>
            <a:ext cx="255025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33" b="1" dirty="0"/>
              <a:t>E</a:t>
            </a:r>
            <a:r>
              <a:rPr lang="sv-SE" sz="1333" b="1" dirty="0"/>
              <a:t>le</a:t>
            </a:r>
            <a:r>
              <a:rPr lang="sk-SK" sz="1333" b="1" dirty="0" err="1"/>
              <a:t>kro</a:t>
            </a:r>
            <a:r>
              <a:rPr lang="sv-SE" sz="1333" b="1" dirty="0"/>
              <a:t>motor</a:t>
            </a:r>
            <a:r>
              <a:rPr lang="sk-SK" sz="1333" b="1" dirty="0"/>
              <a:t>y</a:t>
            </a:r>
            <a:r>
              <a:rPr lang="sv-SE" sz="1333" b="1" dirty="0"/>
              <a:t> </a:t>
            </a:r>
            <a:r>
              <a:rPr lang="sv-SE" sz="1333" dirty="0"/>
              <a:t>&amp; </a:t>
            </a:r>
            <a:br>
              <a:rPr lang="sv-SE" sz="1333" dirty="0"/>
            </a:br>
            <a:r>
              <a:rPr lang="sv-SE" sz="1333" b="1" dirty="0"/>
              <a:t>2-</a:t>
            </a:r>
            <a:r>
              <a:rPr lang="sk-SK" sz="1333" b="1" dirty="0"/>
              <a:t>rýchlostné</a:t>
            </a:r>
            <a:r>
              <a:rPr lang="sv-SE" sz="1333" b="1" dirty="0"/>
              <a:t> </a:t>
            </a:r>
            <a:r>
              <a:rPr lang="sk-SK" sz="1333" b="1" dirty="0"/>
              <a:t>prevodovky</a:t>
            </a:r>
          </a:p>
          <a:p>
            <a:r>
              <a:rPr lang="sk-SK" sz="1333" b="1" dirty="0"/>
              <a:t>FL 1 motor / FE 2 motory</a:t>
            </a:r>
            <a:endParaRPr lang="en-US" sz="1333" b="1" dirty="0"/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381D639B-C1CD-4AB9-B71E-51EF73F1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</p:spPr>
        <p:txBody>
          <a:bodyPr/>
          <a:lstStyle/>
          <a:p>
            <a:fld id="{14987987-F8B9-4309-B5D0-D5D86517802D}" type="slidenum">
              <a:rPr lang="sv-SE" smtClean="0"/>
              <a:pPr/>
              <a:t>21</a:t>
            </a:fld>
            <a:endParaRPr lang="sv-SE"/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C9D366-BDCB-4564-B9E3-003B2F10E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77" b="14540"/>
          <a:stretch/>
        </p:blipFill>
        <p:spPr bwMode="auto">
          <a:xfrm>
            <a:off x="433275" y="1985636"/>
            <a:ext cx="2269911" cy="1711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8">
            <a:extLst>
              <a:ext uri="{FF2B5EF4-FFF2-40B4-BE49-F238E27FC236}">
                <a16:creationId xmlns:a16="http://schemas.microsoft.com/office/drawing/2014/main" id="{C6A1CA5E-E8C3-4C65-9177-10022A1881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8428" t="4318" r="35628" b="38089"/>
          <a:stretch/>
        </p:blipFill>
        <p:spPr>
          <a:xfrm rot="21373747">
            <a:off x="10088395" y="3874021"/>
            <a:ext cx="1382857" cy="99008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TextBox 30">
            <a:extLst>
              <a:ext uri="{FF2B5EF4-FFF2-40B4-BE49-F238E27FC236}">
                <a16:creationId xmlns:a16="http://schemas.microsoft.com/office/drawing/2014/main" id="{EEE0CD2F-5443-43FA-813F-2A458118D3FE}"/>
              </a:ext>
            </a:extLst>
          </p:cNvPr>
          <p:cNvSpPr txBox="1"/>
          <p:nvPr/>
        </p:nvSpPr>
        <p:spPr>
          <a:xfrm>
            <a:off x="4691788" y="5847972"/>
            <a:ext cx="1716368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33" b="1" dirty="0"/>
              <a:t>Hydraulický </a:t>
            </a:r>
            <a:r>
              <a:rPr lang="sk-SK" sz="1333" b="1" dirty="0" err="1"/>
              <a:t>posilovač</a:t>
            </a:r>
            <a:r>
              <a:rPr lang="sk-SK" sz="1333" b="1" dirty="0"/>
              <a:t> riadenia</a:t>
            </a:r>
          </a:p>
          <a:p>
            <a:r>
              <a:rPr lang="sk-SK" sz="1333" dirty="0"/>
              <a:t>24V</a:t>
            </a:r>
            <a:endParaRPr lang="en-US" sz="1333" dirty="0"/>
          </a:p>
        </p:txBody>
      </p:sp>
      <p:sp>
        <p:nvSpPr>
          <p:cNvPr id="29" name="TextBox 28"/>
          <p:cNvSpPr txBox="1"/>
          <p:nvPr/>
        </p:nvSpPr>
        <p:spPr>
          <a:xfrm>
            <a:off x="1960129" y="5909680"/>
            <a:ext cx="1313092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333" b="1" dirty="0"/>
              <a:t>Jednotky chladenia a kúrenia </a:t>
            </a:r>
            <a:endParaRPr lang="en-US" sz="1333" b="1" dirty="0"/>
          </a:p>
        </p:txBody>
      </p:sp>
    </p:spTree>
    <p:extLst>
      <p:ext uri="{BB962C8B-B14F-4D97-AF65-F5344CB8AC3E}">
        <p14:creationId xmlns:p14="http://schemas.microsoft.com/office/powerpoint/2010/main" val="40764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1" grpId="0"/>
      <p:bldP spid="32" grpId="0"/>
      <p:bldP spid="23" grpId="0"/>
      <p:bldP spid="28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>
            <a:extLst>
              <a:ext uri="{FF2B5EF4-FFF2-40B4-BE49-F238E27FC236}">
                <a16:creationId xmlns:a16="http://schemas.microsoft.com/office/drawing/2014/main" id="{35A52923-0D31-4017-8EB2-096C42DEE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99" y="216941"/>
            <a:ext cx="5282996" cy="279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7559929" y="600076"/>
            <a:ext cx="3710188" cy="1752600"/>
          </a:xfrm>
          <a:prstGeom prst="roundRect">
            <a:avLst>
              <a:gd name="adj" fmla="val 12069"/>
            </a:avLst>
          </a:prstGeom>
          <a:solidFill>
            <a:schemeClr val="accent4">
              <a:alpha val="79000"/>
            </a:schemeClr>
          </a:solidFill>
          <a:ln w="3175">
            <a:noFill/>
            <a:headEnd type="none" w="med" len="med"/>
            <a:tailEnd type="none" w="med" len="med"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sv-SE" sz="1867" b="1" dirty="0">
                <a:solidFill>
                  <a:schemeClr val="bg1"/>
                </a:solidFill>
              </a:rPr>
              <a:t>(EPT 402)</a:t>
            </a:r>
            <a:endParaRPr lang="sv-SE" altLang="sv-SE" sz="1600" b="1" dirty="0">
              <a:solidFill>
                <a:schemeClr val="bg1"/>
              </a:solidFill>
            </a:endParaRPr>
          </a:p>
          <a:p>
            <a:pPr marL="228594" indent="-228594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k-SK" altLang="sv-SE" sz="1600" dirty="0">
                <a:solidFill>
                  <a:schemeClr val="bg1"/>
                </a:solidFill>
              </a:rPr>
              <a:t>Výkon</a:t>
            </a:r>
            <a:r>
              <a:rPr lang="sv-SE" altLang="sv-SE" sz="1600" dirty="0">
                <a:solidFill>
                  <a:schemeClr val="bg1"/>
                </a:solidFill>
              </a:rPr>
              <a:t>: 165 kW </a:t>
            </a:r>
            <a:r>
              <a:rPr lang="sk-SK" altLang="sv-SE" sz="1600" dirty="0">
                <a:solidFill>
                  <a:schemeClr val="bg1"/>
                </a:solidFill>
              </a:rPr>
              <a:t>(</a:t>
            </a:r>
            <a:r>
              <a:rPr lang="sv-SE" altLang="sv-SE" sz="1600" dirty="0">
                <a:solidFill>
                  <a:schemeClr val="bg1"/>
                </a:solidFill>
              </a:rPr>
              <a:t>200 kW Peak) </a:t>
            </a:r>
            <a:endParaRPr lang="sk-SK" altLang="sv-SE" sz="1600" dirty="0">
              <a:solidFill>
                <a:schemeClr val="bg1"/>
              </a:solidFill>
            </a:endParaRPr>
          </a:p>
          <a:p>
            <a:pPr marL="228594" indent="-228594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k-SK" altLang="sv-SE" sz="1600" dirty="0">
                <a:solidFill>
                  <a:schemeClr val="bg1"/>
                </a:solidFill>
              </a:rPr>
              <a:t>Krútiaci moment</a:t>
            </a:r>
            <a:r>
              <a:rPr lang="sv-SE" altLang="sv-SE" sz="1600" dirty="0">
                <a:solidFill>
                  <a:schemeClr val="bg1"/>
                </a:solidFill>
              </a:rPr>
              <a:t>: 425 Nm</a:t>
            </a:r>
          </a:p>
          <a:p>
            <a:pPr marL="228594" indent="-228594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sk-SK" altLang="sv-SE" sz="1600" dirty="0">
                <a:solidFill>
                  <a:schemeClr val="bg1"/>
                </a:solidFill>
              </a:rPr>
              <a:t>Hmotnosť jednotky: </a:t>
            </a:r>
            <a:r>
              <a:rPr lang="sv-SE" altLang="sv-SE" sz="1600" dirty="0">
                <a:solidFill>
                  <a:schemeClr val="bg1"/>
                </a:solidFill>
              </a:rPr>
              <a:t>210 kg</a:t>
            </a:r>
          </a:p>
        </p:txBody>
      </p:sp>
      <p:pic>
        <p:nvPicPr>
          <p:cNvPr id="11" name="Picture 13" descr="Picture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5" t="69" r="11588" b="15242"/>
          <a:stretch/>
        </p:blipFill>
        <p:spPr bwMode="auto">
          <a:xfrm rot="21393006">
            <a:off x="1491771" y="635695"/>
            <a:ext cx="3073481" cy="2115634"/>
          </a:xfrm>
          <a:prstGeom prst="rect">
            <a:avLst/>
          </a:prstGeom>
          <a:noFill/>
          <a:ln>
            <a:noFill/>
          </a:ln>
          <a:effectLst>
            <a:outerShdw blurRad="127000" dist="76200" dir="2700000" algn="tl" rotWithShape="0">
              <a:prstClr val="black">
                <a:alpha val="4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15"/>
          <p:cNvCxnSpPr>
            <a:cxnSpLocks noChangeShapeType="1"/>
          </p:cNvCxnSpPr>
          <p:nvPr/>
        </p:nvCxnSpPr>
        <p:spPr bwMode="auto">
          <a:xfrm>
            <a:off x="2161316" y="1060360"/>
            <a:ext cx="473874" cy="756577"/>
          </a:xfrm>
          <a:prstGeom prst="straightConnector1">
            <a:avLst/>
          </a:prstGeom>
          <a:ln w="50800">
            <a:solidFill>
              <a:schemeClr val="accent5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8"/>
          <p:cNvSpPr txBox="1">
            <a:spLocks noChangeArrowheads="1"/>
          </p:cNvSpPr>
          <p:nvPr/>
        </p:nvSpPr>
        <p:spPr bwMode="auto">
          <a:xfrm rot="21393006">
            <a:off x="1271020" y="668538"/>
            <a:ext cx="1780590" cy="33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110000"/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sk-SK" altLang="sv-SE" sz="1600" dirty="0">
                <a:solidFill>
                  <a:srgbClr val="000000"/>
                </a:solidFill>
              </a:rPr>
              <a:t>2°prevodovka</a:t>
            </a:r>
            <a:endParaRPr lang="sv-SE" altLang="sv-SE" sz="16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4"/>
          <p:cNvCxnSpPr>
            <a:cxnSpLocks noChangeShapeType="1"/>
          </p:cNvCxnSpPr>
          <p:nvPr/>
        </p:nvCxnSpPr>
        <p:spPr bwMode="auto">
          <a:xfrm flipH="1" flipV="1">
            <a:off x="3633614" y="1331382"/>
            <a:ext cx="256274" cy="580595"/>
          </a:xfrm>
          <a:prstGeom prst="straightConnector1">
            <a:avLst/>
          </a:prstGeom>
          <a:ln w="50800">
            <a:solidFill>
              <a:schemeClr val="accent5"/>
            </a:solidFill>
            <a:headEnd type="oval" w="sm" len="sm"/>
            <a:tailEnd type="oval"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6"/>
          <p:cNvSpPr txBox="1">
            <a:spLocks noChangeArrowheads="1"/>
          </p:cNvSpPr>
          <p:nvPr/>
        </p:nvSpPr>
        <p:spPr bwMode="auto">
          <a:xfrm rot="21393006">
            <a:off x="3565982" y="1957758"/>
            <a:ext cx="100737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40000"/>
              </a:spcBef>
              <a:buClr>
                <a:schemeClr val="tx2"/>
              </a:buClr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chemeClr val="tx2"/>
              </a:buClr>
              <a:buSzPct val="110000"/>
              <a:buFont typeface="Symbol" pitchFamily="18" charset="2"/>
              <a:buChar char="·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chemeClr val="tx2"/>
              </a:buClr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</a:pPr>
            <a:r>
              <a:rPr lang="sv-SE" altLang="sv-SE" sz="1600" dirty="0">
                <a:solidFill>
                  <a:srgbClr val="000000"/>
                </a:solidFill>
              </a:rPr>
              <a:t>Ele</a:t>
            </a:r>
            <a:r>
              <a:rPr lang="sk-SK" altLang="sv-SE" sz="1600" dirty="0">
                <a:solidFill>
                  <a:srgbClr val="000000"/>
                </a:solidFill>
              </a:rPr>
              <a:t>ktro</a:t>
            </a:r>
            <a:r>
              <a:rPr lang="sv-SE" altLang="sv-SE" sz="1600" dirty="0">
                <a:solidFill>
                  <a:srgbClr val="000000"/>
                </a:solidFill>
              </a:rPr>
              <a:t> </a:t>
            </a:r>
            <a:br>
              <a:rPr lang="sv-SE" altLang="sv-SE" sz="1600" dirty="0">
                <a:solidFill>
                  <a:srgbClr val="000000"/>
                </a:solidFill>
              </a:rPr>
            </a:br>
            <a:r>
              <a:rPr lang="sv-SE" altLang="sv-SE" sz="1600" dirty="0">
                <a:solidFill>
                  <a:srgbClr val="000000"/>
                </a:solidFill>
              </a:rPr>
              <a:t>Motor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381D639B-C1CD-4AB9-B71E-51EF73F1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</p:spPr>
        <p:txBody>
          <a:bodyPr/>
          <a:lstStyle/>
          <a:p>
            <a:fld id="{14987987-F8B9-4309-B5D0-D5D86517802D}" type="slidenum">
              <a:rPr lang="sv-SE" smtClean="0"/>
              <a:pPr/>
              <a:t>22</a:t>
            </a:fld>
            <a:endParaRPr lang="sv-SE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4B767E6-9BF4-4C1D-B5BB-A47B585D55E8}"/>
              </a:ext>
            </a:extLst>
          </p:cNvPr>
          <p:cNvCxnSpPr>
            <a:cxnSpLocks/>
            <a:endCxn id="11" idx="3"/>
          </p:cNvCxnSpPr>
          <p:nvPr/>
        </p:nvCxnSpPr>
        <p:spPr>
          <a:xfrm flipH="1" flipV="1">
            <a:off x="4562467" y="1601038"/>
            <a:ext cx="1456647" cy="357252"/>
          </a:xfrm>
          <a:prstGeom prst="straightConnector1">
            <a:avLst/>
          </a:prstGeom>
          <a:ln w="50800">
            <a:solidFill>
              <a:srgbClr val="D84451"/>
            </a:solidFill>
            <a:headEnd type="oval" w="sm" len="sm"/>
            <a:tailEnd type="oval" w="med" len="med"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CF9195D-265B-4886-8AD8-1C097F90A4B9}"/>
              </a:ext>
            </a:extLst>
          </p:cNvPr>
          <p:cNvSpPr txBox="1"/>
          <p:nvPr/>
        </p:nvSpPr>
        <p:spPr>
          <a:xfrm>
            <a:off x="7559929" y="2511754"/>
            <a:ext cx="3766622" cy="834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k-SK" sz="1600" b="1" dirty="0"/>
              <a:t>3-fázové synchrónne motory s permanentnými magnetmi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sk-SK" sz="1600" b="1" dirty="0"/>
              <a:t>Spiatočka riešená reverziou motora</a:t>
            </a:r>
            <a:endParaRPr lang="en-US" sz="1600" b="1" dirty="0" err="1"/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id="{7EA0F585-2D3C-4593-9039-2CF8E372B9A6}"/>
              </a:ext>
            </a:extLst>
          </p:cNvPr>
          <p:cNvGrpSpPr/>
          <p:nvPr/>
        </p:nvGrpSpPr>
        <p:grpSpPr>
          <a:xfrm>
            <a:off x="1088240" y="2619132"/>
            <a:ext cx="10181877" cy="3429685"/>
            <a:chOff x="1088240" y="2619132"/>
            <a:chExt cx="10181877" cy="3429685"/>
          </a:xfrm>
        </p:grpSpPr>
        <p:pic>
          <p:nvPicPr>
            <p:cNvPr id="10" name="Picture 2" descr="http://teamplace.volvo.com/sites/LowVolumeElectricTruck/4283/Complete_Vehicle/pictures%20for%20com/fe%20LEC/FE%20lec%203-4%20front%202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" r="5618" b="404"/>
            <a:stretch/>
          </p:blipFill>
          <p:spPr bwMode="auto">
            <a:xfrm>
              <a:off x="4368799" y="3486233"/>
              <a:ext cx="4185315" cy="2562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7559929" y="3500782"/>
              <a:ext cx="3710188" cy="1752600"/>
            </a:xfrm>
            <a:prstGeom prst="roundRect">
              <a:avLst>
                <a:gd name="adj" fmla="val 12069"/>
              </a:avLst>
            </a:prstGeom>
            <a:solidFill>
              <a:schemeClr val="accent4">
                <a:alpha val="79000"/>
              </a:schemeClr>
            </a:solidFill>
            <a:ln w="3175">
              <a:noFill/>
              <a:headEnd type="none" w="med" len="med"/>
              <a:tailEnd type="none" w="med" len="med"/>
            </a:ln>
            <a:effectLst>
              <a:innerShdw blurRad="88900" dist="63500" dir="13500000">
                <a:prstClr val="black">
                  <a:alpha val="50000"/>
                </a:prstClr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sv-SE" sz="1867" b="1" dirty="0">
                  <a:solidFill>
                    <a:schemeClr val="bg1"/>
                  </a:solidFill>
                </a:rPr>
                <a:t>(EPT 802)</a:t>
              </a:r>
              <a:endParaRPr lang="sv-SE" altLang="sv-SE" sz="1600" b="1" dirty="0">
                <a:solidFill>
                  <a:schemeClr val="bg1"/>
                </a:solidFill>
              </a:endParaRPr>
            </a:p>
            <a:p>
              <a:pPr marL="228594" indent="-228594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sk-SK" altLang="sv-SE" sz="1600" dirty="0">
                  <a:solidFill>
                    <a:schemeClr val="bg1"/>
                  </a:solidFill>
                </a:rPr>
                <a:t>Výkon</a:t>
              </a:r>
              <a:r>
                <a:rPr lang="sv-SE" altLang="sv-SE" sz="1600" dirty="0">
                  <a:solidFill>
                    <a:schemeClr val="bg1"/>
                  </a:solidFill>
                </a:rPr>
                <a:t>: </a:t>
              </a:r>
              <a:r>
                <a:rPr lang="sk-SK" altLang="sv-SE" sz="1600" dirty="0">
                  <a:solidFill>
                    <a:schemeClr val="bg1"/>
                  </a:solidFill>
                </a:rPr>
                <a:t>330kW (</a:t>
              </a:r>
              <a:r>
                <a:rPr lang="sv-SE" altLang="sv-SE" sz="1600" dirty="0">
                  <a:solidFill>
                    <a:schemeClr val="bg1"/>
                  </a:solidFill>
                </a:rPr>
                <a:t>400 kW Peak) </a:t>
              </a:r>
            </a:p>
            <a:p>
              <a:pPr marL="228594" indent="-228594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sk-SK" altLang="sv-SE" sz="1600" dirty="0">
                  <a:solidFill>
                    <a:schemeClr val="bg1"/>
                  </a:solidFill>
                </a:rPr>
                <a:t>Krútiaci moment</a:t>
              </a:r>
              <a:r>
                <a:rPr lang="sv-SE" altLang="sv-SE" sz="1600" dirty="0">
                  <a:solidFill>
                    <a:schemeClr val="bg1"/>
                  </a:solidFill>
                </a:rPr>
                <a:t>: 850 Nm </a:t>
              </a:r>
            </a:p>
            <a:p>
              <a:pPr marL="228594" indent="-228594">
                <a:spcBef>
                  <a:spcPct val="50000"/>
                </a:spcBef>
                <a:buFont typeface="Arial" panose="020B0604020202020204" pitchFamily="34" charset="0"/>
                <a:buChar char="•"/>
              </a:pPr>
              <a:r>
                <a:rPr lang="sk-SK" altLang="sv-SE" sz="1600" dirty="0">
                  <a:solidFill>
                    <a:schemeClr val="bg1"/>
                  </a:solidFill>
                </a:rPr>
                <a:t>Hmotnosť jednotky: </a:t>
              </a:r>
              <a:r>
                <a:rPr lang="sv-SE" altLang="sv-SE" sz="1600" dirty="0">
                  <a:solidFill>
                    <a:schemeClr val="bg1"/>
                  </a:solidFill>
                </a:rPr>
                <a:t>340kg</a:t>
              </a:r>
            </a:p>
          </p:txBody>
        </p:sp>
        <p:pic>
          <p:nvPicPr>
            <p:cNvPr id="33" name="Picture 3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785" t="-7894" r="-7384" b="-22733"/>
            <a:stretch/>
          </p:blipFill>
          <p:spPr bwMode="auto">
            <a:xfrm rot="21404269">
              <a:off x="1326817" y="3178505"/>
              <a:ext cx="3405501" cy="25434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016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34" name="Straight Arrow Connector 15"/>
            <p:cNvCxnSpPr>
              <a:cxnSpLocks noChangeShapeType="1"/>
            </p:cNvCxnSpPr>
            <p:nvPr/>
          </p:nvCxnSpPr>
          <p:spPr bwMode="auto">
            <a:xfrm>
              <a:off x="1933813" y="3646719"/>
              <a:ext cx="426929" cy="453075"/>
            </a:xfrm>
            <a:prstGeom prst="straightConnector1">
              <a:avLst/>
            </a:prstGeom>
            <a:ln w="50800">
              <a:solidFill>
                <a:schemeClr val="accent5"/>
              </a:solidFill>
              <a:headEnd type="oval" w="sm" len="sm"/>
              <a:tailEnd type="oval"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18"/>
            <p:cNvSpPr txBox="1">
              <a:spLocks noChangeArrowheads="1"/>
            </p:cNvSpPr>
            <p:nvPr/>
          </p:nvSpPr>
          <p:spPr bwMode="auto">
            <a:xfrm rot="21393006">
              <a:off x="1088240" y="3324395"/>
              <a:ext cx="1470769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chemeClr val="tx2"/>
                </a:buClr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chemeClr val="tx2"/>
                </a:buClr>
                <a:buSzPct val="110000"/>
                <a:buFont typeface="Symbol" pitchFamily="18" charset="2"/>
                <a:buChar char="·"/>
                <a:defRPr sz="20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chemeClr val="tx2"/>
                </a:buClr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sk-SK" altLang="sv-SE" sz="1600" dirty="0">
                  <a:solidFill>
                    <a:srgbClr val="000000"/>
                  </a:solidFill>
                </a:rPr>
                <a:t>2°prevodovka</a:t>
              </a:r>
              <a:endParaRPr lang="sv-SE" altLang="sv-SE" sz="1600" dirty="0">
                <a:solidFill>
                  <a:srgbClr val="000000"/>
                </a:solidFill>
              </a:endParaRPr>
            </a:p>
          </p:txBody>
        </p:sp>
        <p:cxnSp>
          <p:nvCxnSpPr>
            <p:cNvPr id="29" name="Straight Arrow Connector 28"/>
            <p:cNvCxnSpPr>
              <a:cxnSpLocks/>
              <a:endCxn id="33" idx="3"/>
            </p:cNvCxnSpPr>
            <p:nvPr/>
          </p:nvCxnSpPr>
          <p:spPr>
            <a:xfrm flipH="1" flipV="1">
              <a:off x="4729559" y="4353353"/>
              <a:ext cx="1486709" cy="475894"/>
            </a:xfrm>
            <a:prstGeom prst="straightConnector1">
              <a:avLst/>
            </a:prstGeom>
            <a:ln w="50800">
              <a:solidFill>
                <a:srgbClr val="D84451"/>
              </a:solidFill>
              <a:headEnd type="oval" w="sm" len="sm"/>
              <a:tailEnd type="oval" w="med" len="med"/>
            </a:ln>
            <a:effectLst>
              <a:outerShdw blurRad="762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14"/>
            <p:cNvCxnSpPr>
              <a:cxnSpLocks noChangeShapeType="1"/>
            </p:cNvCxnSpPr>
            <p:nvPr/>
          </p:nvCxnSpPr>
          <p:spPr bwMode="auto">
            <a:xfrm>
              <a:off x="3940515" y="2619132"/>
              <a:ext cx="324062" cy="1135228"/>
            </a:xfrm>
            <a:prstGeom prst="straightConnector1">
              <a:avLst/>
            </a:prstGeom>
            <a:ln w="50800">
              <a:solidFill>
                <a:schemeClr val="accent5"/>
              </a:solidFill>
              <a:headEnd type="oval" w="sm" len="sm"/>
              <a:tailEnd type="oval"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3633615" y="2619132"/>
              <a:ext cx="306900" cy="1008561"/>
            </a:xfrm>
            <a:prstGeom prst="straightConnector1">
              <a:avLst/>
            </a:prstGeom>
            <a:ln w="50800">
              <a:solidFill>
                <a:schemeClr val="accent5"/>
              </a:solidFill>
              <a:headEnd type="oval" w="sm" len="sm"/>
              <a:tailEnd type="oval"/>
            </a:ln>
            <a:effectLst>
              <a:outerShdw blurRad="635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43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15" grpId="0"/>
      <p:bldP spid="14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teamplace.volvo.com/sites/LowVolumeElectricTruck/4283/Complete_Vehicle/pictures%20for%20com/fe%20LEC/FE%20lec%203-4%20front%202.pn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" r="5618" b="404"/>
          <a:stretch/>
        </p:blipFill>
        <p:spPr bwMode="auto">
          <a:xfrm>
            <a:off x="4523381" y="3028550"/>
            <a:ext cx="4185315" cy="256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3489971" y="629672"/>
            <a:ext cx="6364707" cy="1698813"/>
          </a:xfrm>
          <a:prstGeom prst="roundRect">
            <a:avLst>
              <a:gd name="adj" fmla="val 12069"/>
            </a:avLst>
          </a:prstGeom>
          <a:solidFill>
            <a:schemeClr val="accent4"/>
          </a:solidFill>
          <a:ln w="3175">
            <a:noFill/>
            <a:headEnd type="none" w="med" len="med"/>
            <a:tailEnd type="none" w="med" len="med"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sv-SE" sz="1867" b="1" dirty="0">
                <a:solidFill>
                  <a:schemeClr val="bg2"/>
                </a:solidFill>
              </a:rPr>
              <a:t>NMC lithium-Ion </a:t>
            </a:r>
            <a:r>
              <a:rPr lang="sk-SK" altLang="sv-SE" sz="1867" b="1" dirty="0">
                <a:solidFill>
                  <a:schemeClr val="bg2"/>
                </a:solidFill>
              </a:rPr>
              <a:t>Siemens</a:t>
            </a:r>
            <a:br>
              <a:rPr lang="en-US" altLang="sv-SE" sz="1867" b="1" dirty="0">
                <a:solidFill>
                  <a:schemeClr val="bg2"/>
                </a:solidFill>
              </a:rPr>
            </a:br>
            <a:r>
              <a:rPr lang="en-US" altLang="sv-SE" sz="1400" dirty="0">
                <a:solidFill>
                  <a:schemeClr val="bg2"/>
                </a:solidFill>
              </a:rPr>
              <a:t>(Lithium Nickel Manganese Cobalt Oxide)</a:t>
            </a:r>
          </a:p>
          <a:p>
            <a:pPr algn="ctr">
              <a:spcBef>
                <a:spcPts val="1200"/>
              </a:spcBef>
            </a:pPr>
            <a:r>
              <a:rPr lang="sk-SK" altLang="sv-SE" sz="1600" b="1" dirty="0">
                <a:solidFill>
                  <a:schemeClr val="bg2"/>
                </a:solidFill>
              </a:rPr>
              <a:t>Chladené vodou 10 – 40°C</a:t>
            </a:r>
          </a:p>
          <a:p>
            <a:pPr algn="ctr"/>
            <a:r>
              <a:rPr lang="sk-SK" altLang="sv-SE" sz="1600" b="1" dirty="0">
                <a:solidFill>
                  <a:schemeClr val="bg2"/>
                </a:solidFill>
              </a:rPr>
              <a:t>Životnosť</a:t>
            </a:r>
            <a:r>
              <a:rPr lang="en-US" altLang="sv-SE" sz="1600" b="1" dirty="0">
                <a:solidFill>
                  <a:schemeClr val="bg2"/>
                </a:solidFill>
              </a:rPr>
              <a:t>: </a:t>
            </a:r>
            <a:r>
              <a:rPr lang="en-US" altLang="sv-SE" sz="1600" dirty="0">
                <a:solidFill>
                  <a:schemeClr val="bg2"/>
                </a:solidFill>
              </a:rPr>
              <a:t>8-10</a:t>
            </a:r>
            <a:r>
              <a:rPr lang="sk-SK" altLang="sv-SE" sz="1600" dirty="0">
                <a:solidFill>
                  <a:schemeClr val="bg2"/>
                </a:solidFill>
              </a:rPr>
              <a:t>rokov</a:t>
            </a:r>
            <a:r>
              <a:rPr lang="en-US" altLang="sv-SE" sz="1600" dirty="0">
                <a:solidFill>
                  <a:schemeClr val="bg2"/>
                </a:solidFill>
              </a:rPr>
              <a:t> (</a:t>
            </a:r>
            <a:r>
              <a:rPr lang="sk-SK" altLang="sv-SE" sz="1600" dirty="0">
                <a:solidFill>
                  <a:schemeClr val="bg2"/>
                </a:solidFill>
              </a:rPr>
              <a:t>podľa použitia)</a:t>
            </a:r>
            <a:endParaRPr lang="en-US" altLang="sv-SE" sz="1600" dirty="0">
              <a:solidFill>
                <a:schemeClr val="bg2"/>
              </a:solidFill>
            </a:endParaRP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381D639B-C1CD-4AB9-B71E-51EF73F1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</p:spPr>
        <p:txBody>
          <a:bodyPr/>
          <a:lstStyle/>
          <a:p>
            <a:fld id="{14987987-F8B9-4309-B5D0-D5D86517802D}" type="slidenum">
              <a:rPr lang="sv-SE" smtClean="0"/>
              <a:pPr/>
              <a:t>23</a:t>
            </a:fld>
            <a:endParaRPr lang="sv-S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2086" y="629672"/>
            <a:ext cx="2980802" cy="649703"/>
          </a:xfrm>
        </p:spPr>
        <p:txBody>
          <a:bodyPr/>
          <a:lstStyle/>
          <a:p>
            <a:r>
              <a:rPr lang="en-US" dirty="0" err="1"/>
              <a:t>Tra</a:t>
            </a:r>
            <a:r>
              <a:rPr lang="sk-SK" dirty="0"/>
              <a:t>kčné</a:t>
            </a:r>
            <a:r>
              <a:rPr lang="en-US" dirty="0"/>
              <a:t> Bat</a:t>
            </a:r>
            <a:r>
              <a:rPr lang="sk-SK" dirty="0"/>
              <a:t>érie</a:t>
            </a:r>
            <a:br>
              <a:rPr lang="en-US" sz="2667" dirty="0"/>
            </a:b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CD9F35-0621-4239-AC9E-6B606F3AC0AB}"/>
              </a:ext>
            </a:extLst>
          </p:cNvPr>
          <p:cNvSpPr txBox="1"/>
          <p:nvPr/>
        </p:nvSpPr>
        <p:spPr>
          <a:xfrm>
            <a:off x="5895798" y="6337496"/>
            <a:ext cx="4071949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1400" dirty="0"/>
              <a:t>Na konci životnosti pokles kapacity o 13 - 15%</a:t>
            </a:r>
            <a:endParaRPr lang="en-US" sz="1400" dirty="0" err="1"/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E1FC5A8-F26D-45D2-9F7D-EDC0FBFDF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9972" y="4309842"/>
            <a:ext cx="2980802" cy="1819547"/>
          </a:xfrm>
          <a:prstGeom prst="roundRect">
            <a:avLst>
              <a:gd name="adj" fmla="val 16667"/>
            </a:avLst>
          </a:prstGeom>
          <a:ln>
            <a:noFill/>
          </a:ln>
          <a:effectLst/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6731ACCC-E4C7-4FB8-B73A-8187970ED4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9971" y="2498743"/>
            <a:ext cx="2980803" cy="1474023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25" name="Rounded Rectangle 41">
            <a:extLst>
              <a:ext uri="{FF2B5EF4-FFF2-40B4-BE49-F238E27FC236}">
                <a16:creationId xmlns:a16="http://schemas.microsoft.com/office/drawing/2014/main" id="{E3ACB309-B644-4EEA-A5AE-35AE6D9C3879}"/>
              </a:ext>
            </a:extLst>
          </p:cNvPr>
          <p:cNvSpPr/>
          <p:nvPr/>
        </p:nvSpPr>
        <p:spPr>
          <a:xfrm>
            <a:off x="6744979" y="2498743"/>
            <a:ext cx="3109699" cy="1298706"/>
          </a:xfrm>
          <a:prstGeom prst="roundRect">
            <a:avLst>
              <a:gd name="adj" fmla="val 12069"/>
            </a:avLst>
          </a:prstGeom>
          <a:solidFill>
            <a:schemeClr val="accent4"/>
          </a:solidFill>
          <a:ln w="3175">
            <a:noFill/>
            <a:headEnd type="none" w="med" len="med"/>
            <a:tailEnd type="none" w="med" len="med"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en-US" altLang="sv-SE" sz="1867" b="1" dirty="0">
                <a:solidFill>
                  <a:srgbClr val="FFCC99"/>
                </a:solidFill>
              </a:rPr>
              <a:t>66</a:t>
            </a:r>
            <a:r>
              <a:rPr lang="en-US" altLang="sv-SE" sz="1867" b="1" dirty="0">
                <a:solidFill>
                  <a:schemeClr val="bg2"/>
                </a:solidFill>
              </a:rPr>
              <a:t> kWh </a:t>
            </a:r>
            <a:r>
              <a:rPr lang="sk-SK" altLang="sv-SE" sz="1600" dirty="0">
                <a:solidFill>
                  <a:schemeClr val="bg2"/>
                </a:solidFill>
              </a:rPr>
              <a:t>celkom</a:t>
            </a:r>
            <a:br>
              <a:rPr lang="en-US" altLang="sv-SE" sz="1867" b="1" dirty="0">
                <a:solidFill>
                  <a:schemeClr val="bg2"/>
                </a:solidFill>
              </a:rPr>
            </a:br>
            <a:r>
              <a:rPr lang="en-US" altLang="sv-SE" sz="1867" b="1" dirty="0">
                <a:solidFill>
                  <a:srgbClr val="FFCC99"/>
                </a:solidFill>
              </a:rPr>
              <a:t>52</a:t>
            </a:r>
            <a:r>
              <a:rPr lang="en-US" altLang="sv-SE" sz="1867" b="1" dirty="0">
                <a:solidFill>
                  <a:srgbClr val="FF0000"/>
                </a:solidFill>
              </a:rPr>
              <a:t> </a:t>
            </a:r>
            <a:r>
              <a:rPr lang="en-US" altLang="sv-SE" sz="1867" b="1" dirty="0">
                <a:solidFill>
                  <a:schemeClr val="bg2"/>
                </a:solidFill>
              </a:rPr>
              <a:t>kWh </a:t>
            </a:r>
            <a:r>
              <a:rPr lang="sk-SK" altLang="sv-SE" sz="1600" b="1" dirty="0">
                <a:solidFill>
                  <a:schemeClr val="bg2"/>
                </a:solidFill>
              </a:rPr>
              <a:t>nabitie na </a:t>
            </a:r>
            <a:r>
              <a:rPr lang="en-US" altLang="sv-SE" sz="1600" dirty="0">
                <a:solidFill>
                  <a:schemeClr val="bg2"/>
                </a:solidFill>
              </a:rPr>
              <a:t>80%</a:t>
            </a:r>
          </a:p>
          <a:p>
            <a:pPr>
              <a:spcBef>
                <a:spcPct val="50000"/>
              </a:spcBef>
            </a:pPr>
            <a:r>
              <a:rPr lang="en-US" altLang="sv-SE" sz="1867" b="1" dirty="0">
                <a:solidFill>
                  <a:srgbClr val="FFCC99"/>
                </a:solidFill>
              </a:rPr>
              <a:t>575</a:t>
            </a:r>
            <a:r>
              <a:rPr lang="en-US" altLang="sv-SE" sz="1867" b="1" dirty="0">
                <a:solidFill>
                  <a:srgbClr val="FF0000"/>
                </a:solidFill>
              </a:rPr>
              <a:t> </a:t>
            </a:r>
            <a:r>
              <a:rPr lang="en-US" altLang="sv-SE" sz="1867" b="1" dirty="0">
                <a:solidFill>
                  <a:schemeClr val="bg2"/>
                </a:solidFill>
              </a:rPr>
              <a:t>kg</a:t>
            </a:r>
            <a:endParaRPr lang="sk-SK" altLang="sv-SE" sz="1867" b="1" dirty="0">
              <a:solidFill>
                <a:schemeClr val="bg2"/>
              </a:solidFill>
            </a:endParaRPr>
          </a:p>
        </p:txBody>
      </p:sp>
      <p:sp>
        <p:nvSpPr>
          <p:cNvPr id="26" name="Rounded Rectangle 41">
            <a:extLst>
              <a:ext uri="{FF2B5EF4-FFF2-40B4-BE49-F238E27FC236}">
                <a16:creationId xmlns:a16="http://schemas.microsoft.com/office/drawing/2014/main" id="{DEDD7FBD-AD93-4C5B-99E2-D809603EA739}"/>
              </a:ext>
            </a:extLst>
          </p:cNvPr>
          <p:cNvSpPr/>
          <p:nvPr/>
        </p:nvSpPr>
        <p:spPr>
          <a:xfrm>
            <a:off x="6744979" y="4360168"/>
            <a:ext cx="3109699" cy="1298706"/>
          </a:xfrm>
          <a:prstGeom prst="roundRect">
            <a:avLst>
              <a:gd name="adj" fmla="val 12069"/>
            </a:avLst>
          </a:prstGeom>
          <a:solidFill>
            <a:schemeClr val="accent4"/>
          </a:solidFill>
          <a:ln w="3175">
            <a:noFill/>
            <a:headEnd type="none" w="med" len="med"/>
            <a:tailEnd type="none" w="med" len="med"/>
          </a:ln>
          <a:effectLst>
            <a:innerShdw blurRad="88900" dist="635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50000"/>
              </a:spcBef>
            </a:pPr>
            <a:r>
              <a:rPr lang="sk-SK" altLang="sv-SE" sz="1867" b="1" dirty="0">
                <a:solidFill>
                  <a:srgbClr val="FFCC99"/>
                </a:solidFill>
              </a:rPr>
              <a:t>94</a:t>
            </a:r>
            <a:r>
              <a:rPr lang="en-US" altLang="sv-SE" sz="1867" b="1" dirty="0">
                <a:solidFill>
                  <a:schemeClr val="bg2"/>
                </a:solidFill>
              </a:rPr>
              <a:t> kWh </a:t>
            </a:r>
            <a:r>
              <a:rPr lang="sk-SK" altLang="sv-SE" sz="1600" dirty="0">
                <a:solidFill>
                  <a:schemeClr val="bg2"/>
                </a:solidFill>
              </a:rPr>
              <a:t>celkom</a:t>
            </a:r>
            <a:br>
              <a:rPr lang="en-US" altLang="sv-SE" sz="1867" b="1" dirty="0">
                <a:solidFill>
                  <a:schemeClr val="bg2"/>
                </a:solidFill>
              </a:rPr>
            </a:br>
            <a:r>
              <a:rPr lang="sk-SK" altLang="sv-SE" sz="1867" b="1" dirty="0">
                <a:solidFill>
                  <a:srgbClr val="FFCC99"/>
                </a:solidFill>
              </a:rPr>
              <a:t>75</a:t>
            </a:r>
            <a:r>
              <a:rPr lang="en-US" altLang="sv-SE" sz="1867" b="1" dirty="0">
                <a:solidFill>
                  <a:srgbClr val="FF0000"/>
                </a:solidFill>
              </a:rPr>
              <a:t> </a:t>
            </a:r>
            <a:r>
              <a:rPr lang="en-US" altLang="sv-SE" sz="1867" b="1" dirty="0">
                <a:solidFill>
                  <a:schemeClr val="bg2"/>
                </a:solidFill>
              </a:rPr>
              <a:t>kWh </a:t>
            </a:r>
            <a:r>
              <a:rPr lang="sk-SK" altLang="sv-SE" sz="1600" b="1" dirty="0">
                <a:solidFill>
                  <a:schemeClr val="bg2"/>
                </a:solidFill>
              </a:rPr>
              <a:t>nabitie na </a:t>
            </a:r>
            <a:r>
              <a:rPr lang="en-US" altLang="sv-SE" sz="1600" dirty="0">
                <a:solidFill>
                  <a:schemeClr val="bg2"/>
                </a:solidFill>
              </a:rPr>
              <a:t>80%</a:t>
            </a:r>
          </a:p>
          <a:p>
            <a:pPr>
              <a:spcBef>
                <a:spcPct val="50000"/>
              </a:spcBef>
            </a:pPr>
            <a:r>
              <a:rPr lang="sk-SK" altLang="sv-SE" sz="1867" b="1" dirty="0">
                <a:solidFill>
                  <a:srgbClr val="FFCC99"/>
                </a:solidFill>
              </a:rPr>
              <a:t>60</a:t>
            </a:r>
            <a:r>
              <a:rPr lang="en-US" altLang="sv-SE" sz="1867" b="1" dirty="0">
                <a:solidFill>
                  <a:srgbClr val="FFCC99"/>
                </a:solidFill>
              </a:rPr>
              <a:t>5</a:t>
            </a:r>
            <a:r>
              <a:rPr lang="en-US" altLang="sv-SE" sz="1867" b="1" dirty="0">
                <a:solidFill>
                  <a:srgbClr val="FF0000"/>
                </a:solidFill>
              </a:rPr>
              <a:t> </a:t>
            </a:r>
            <a:r>
              <a:rPr lang="en-US" altLang="sv-SE" sz="1867" b="1" dirty="0">
                <a:solidFill>
                  <a:schemeClr val="bg2"/>
                </a:solidFill>
              </a:rPr>
              <a:t>kg</a:t>
            </a:r>
            <a:endParaRPr lang="sk-SK" altLang="sv-SE" sz="1867" b="1" dirty="0">
              <a:solidFill>
                <a:schemeClr val="bg2"/>
              </a:solidFill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6C16BA61-C405-4E61-92E9-88D9890BBB74}"/>
              </a:ext>
            </a:extLst>
          </p:cNvPr>
          <p:cNvSpPr txBox="1"/>
          <p:nvPr/>
        </p:nvSpPr>
        <p:spPr>
          <a:xfrm>
            <a:off x="1990165" y="3119718"/>
            <a:ext cx="1282723" cy="411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000" dirty="0">
                <a:latin typeface="+mj-lt"/>
              </a:rPr>
              <a:t>Štandard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EB0595D9-9125-44A8-9BF7-0504E4A36B40}"/>
              </a:ext>
            </a:extLst>
          </p:cNvPr>
          <p:cNvSpPr txBox="1"/>
          <p:nvPr/>
        </p:nvSpPr>
        <p:spPr>
          <a:xfrm>
            <a:off x="2150465" y="4851496"/>
            <a:ext cx="811441" cy="4119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000" dirty="0">
                <a:latin typeface="+mj-lt"/>
              </a:rPr>
              <a:t>Extra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08164FDC-6F8C-440D-85B8-C915373D7A1E}"/>
              </a:ext>
            </a:extLst>
          </p:cNvPr>
          <p:cNvSpPr txBox="1"/>
          <p:nvPr/>
        </p:nvSpPr>
        <p:spPr>
          <a:xfrm>
            <a:off x="9160417" y="4309842"/>
            <a:ext cx="1388522" cy="41190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000" dirty="0">
                <a:solidFill>
                  <a:srgbClr val="FF0000"/>
                </a:solidFill>
                <a:latin typeface="+mj-lt"/>
              </a:rPr>
              <a:t>40% plus</a:t>
            </a:r>
          </a:p>
        </p:txBody>
      </p:sp>
    </p:spTree>
    <p:extLst>
      <p:ext uri="{BB962C8B-B14F-4D97-AF65-F5344CB8AC3E}">
        <p14:creationId xmlns:p14="http://schemas.microsoft.com/office/powerpoint/2010/main" val="30223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 animBg="1"/>
      <p:bldP spid="26" grpId="0" animBg="1"/>
      <p:bldP spid="15" grpId="0"/>
      <p:bldP spid="28" grpId="0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9330200"/>
              </p:ext>
            </p:extLst>
          </p:nvPr>
        </p:nvGraphicFramePr>
        <p:xfrm>
          <a:off x="738549" y="1595789"/>
          <a:ext cx="5694220" cy="42303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60" imgH="360" progId="TCLayout.ActiveDocument.1">
                  <p:embed/>
                </p:oleObj>
              </mc:Choice>
              <mc:Fallback>
                <p:oleObj name="think-cell Slide" r:id="rId5" imgW="360" imgH="36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8549" y="554897"/>
            <a:ext cx="4758868" cy="609551"/>
          </a:xfrm>
        </p:spPr>
        <p:txBody>
          <a:bodyPr/>
          <a:lstStyle/>
          <a:p>
            <a:r>
              <a:rPr lang="sk-SK" dirty="0"/>
              <a:t>Dojazd pri nabití na </a:t>
            </a:r>
            <a:r>
              <a:rPr lang="en-US" dirty="0"/>
              <a:t>80%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26564" y="1911787"/>
            <a:ext cx="453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69490" y="4720976"/>
            <a:ext cx="1172309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333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Vonk teplota</a:t>
            </a:r>
            <a:r>
              <a:rPr lang="en-US" sz="1333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381D639B-C1CD-4AB9-B71E-51EF73F12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8561" y="6441166"/>
            <a:ext cx="769816" cy="365125"/>
          </a:xfrm>
        </p:spPr>
        <p:txBody>
          <a:bodyPr/>
          <a:lstStyle/>
          <a:p>
            <a:fld id="{14987987-F8B9-4309-B5D0-D5D86517802D}" type="slidenum">
              <a:rPr lang="sv-SE" smtClean="0"/>
              <a:pPr/>
              <a:t>24</a:t>
            </a:fld>
            <a:endParaRPr lang="sv-SE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E5B5E5B-3566-4AF7-9A65-4A05AEB31E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3627941"/>
              </p:ext>
            </p:extLst>
          </p:nvPr>
        </p:nvGraphicFramePr>
        <p:xfrm>
          <a:off x="7196866" y="1721224"/>
          <a:ext cx="4399878" cy="3603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Obdĺžnik 4">
            <a:extLst>
              <a:ext uri="{FF2B5EF4-FFF2-40B4-BE49-F238E27FC236}">
                <a16:creationId xmlns:a16="http://schemas.microsoft.com/office/drawing/2014/main" id="{D8050CAB-D29B-464B-98A0-E901ED5CECC6}"/>
              </a:ext>
            </a:extLst>
          </p:cNvPr>
          <p:cNvSpPr/>
          <p:nvPr/>
        </p:nvSpPr>
        <p:spPr>
          <a:xfrm>
            <a:off x="3528508" y="1506071"/>
            <a:ext cx="344245" cy="321490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k-SK" sz="1400" dirty="0">
                <a:solidFill>
                  <a:schemeClr val="bg1"/>
                </a:solidFill>
              </a:rPr>
              <a:t>565kWh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D7E8A34D-9CEA-40D8-AFFB-8321FEE35B99}"/>
              </a:ext>
            </a:extLst>
          </p:cNvPr>
          <p:cNvSpPr txBox="1"/>
          <p:nvPr/>
        </p:nvSpPr>
        <p:spPr>
          <a:xfrm>
            <a:off x="3435172" y="1208617"/>
            <a:ext cx="530915" cy="316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400" dirty="0"/>
              <a:t>450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4F6EAD8C-416C-42EC-96F6-594B32F0678E}"/>
              </a:ext>
            </a:extLst>
          </p:cNvPr>
          <p:cNvSpPr txBox="1"/>
          <p:nvPr/>
        </p:nvSpPr>
        <p:spPr>
          <a:xfrm>
            <a:off x="8678989" y="2219564"/>
            <a:ext cx="543739" cy="316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400" dirty="0"/>
              <a:t>300</a:t>
            </a:r>
          </a:p>
        </p:txBody>
      </p:sp>
    </p:spTree>
    <p:extLst>
      <p:ext uri="{BB962C8B-B14F-4D97-AF65-F5344CB8AC3E}">
        <p14:creationId xmlns:p14="http://schemas.microsoft.com/office/powerpoint/2010/main" val="231757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7"/>
          <p:cNvGrpSpPr/>
          <p:nvPr/>
        </p:nvGrpSpPr>
        <p:grpSpPr>
          <a:xfrm>
            <a:off x="4393184" y="1623567"/>
            <a:ext cx="7450976" cy="3914140"/>
            <a:chOff x="3294888" y="1217675"/>
            <a:chExt cx="5588232" cy="2935605"/>
          </a:xfrm>
        </p:grpSpPr>
        <p:sp>
          <p:nvSpPr>
            <p:cNvPr id="8" name="object 8"/>
            <p:cNvSpPr/>
            <p:nvPr/>
          </p:nvSpPr>
          <p:spPr>
            <a:xfrm>
              <a:off x="3329940" y="1217675"/>
              <a:ext cx="5088890" cy="2537460"/>
            </a:xfrm>
            <a:custGeom>
              <a:avLst/>
              <a:gdLst/>
              <a:ahLst/>
              <a:cxnLst/>
              <a:rect l="l" t="t" r="r" b="b"/>
              <a:pathLst>
                <a:path w="5088890" h="2537460">
                  <a:moveTo>
                    <a:pt x="0" y="2537460"/>
                  </a:moveTo>
                  <a:lnTo>
                    <a:pt x="5088636" y="2537460"/>
                  </a:lnTo>
                </a:path>
                <a:path w="5088890" h="2537460">
                  <a:moveTo>
                    <a:pt x="0" y="2176272"/>
                  </a:moveTo>
                  <a:lnTo>
                    <a:pt x="5088636" y="2176272"/>
                  </a:lnTo>
                </a:path>
                <a:path w="5088890" h="2537460">
                  <a:moveTo>
                    <a:pt x="0" y="1813560"/>
                  </a:moveTo>
                  <a:lnTo>
                    <a:pt x="5088636" y="1813560"/>
                  </a:lnTo>
                </a:path>
                <a:path w="5088890" h="2537460">
                  <a:moveTo>
                    <a:pt x="0" y="1450848"/>
                  </a:moveTo>
                  <a:lnTo>
                    <a:pt x="5088636" y="1450848"/>
                  </a:lnTo>
                </a:path>
                <a:path w="5088890" h="2537460">
                  <a:moveTo>
                    <a:pt x="0" y="1088136"/>
                  </a:moveTo>
                  <a:lnTo>
                    <a:pt x="5088636" y="1088136"/>
                  </a:lnTo>
                </a:path>
                <a:path w="5088890" h="2537460">
                  <a:moveTo>
                    <a:pt x="0" y="725424"/>
                  </a:moveTo>
                  <a:lnTo>
                    <a:pt x="5088636" y="725424"/>
                  </a:lnTo>
                </a:path>
                <a:path w="5088890" h="2537460">
                  <a:moveTo>
                    <a:pt x="0" y="362712"/>
                  </a:moveTo>
                  <a:lnTo>
                    <a:pt x="5088636" y="362712"/>
                  </a:lnTo>
                </a:path>
                <a:path w="5088890" h="2537460">
                  <a:moveTo>
                    <a:pt x="0" y="0"/>
                  </a:moveTo>
                  <a:lnTo>
                    <a:pt x="5088636" y="0"/>
                  </a:lnTo>
                </a:path>
              </a:pathLst>
            </a:custGeom>
            <a:ln w="9144">
              <a:solidFill>
                <a:srgbClr val="D7D6D4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9" name="object 9"/>
            <p:cNvSpPr/>
            <p:nvPr/>
          </p:nvSpPr>
          <p:spPr>
            <a:xfrm>
              <a:off x="3294888" y="1217675"/>
              <a:ext cx="5123815" cy="2935605"/>
            </a:xfrm>
            <a:custGeom>
              <a:avLst/>
              <a:gdLst/>
              <a:ahLst/>
              <a:cxnLst/>
              <a:rect l="l" t="t" r="r" b="b"/>
              <a:pathLst>
                <a:path w="5123815" h="2935604">
                  <a:moveTo>
                    <a:pt x="35051" y="2900172"/>
                  </a:moveTo>
                  <a:lnTo>
                    <a:pt x="35051" y="0"/>
                  </a:lnTo>
                </a:path>
                <a:path w="5123815" h="2935604">
                  <a:moveTo>
                    <a:pt x="0" y="2900172"/>
                  </a:moveTo>
                  <a:lnTo>
                    <a:pt x="35051" y="2900172"/>
                  </a:lnTo>
                </a:path>
                <a:path w="5123815" h="2935604">
                  <a:moveTo>
                    <a:pt x="0" y="2537460"/>
                  </a:moveTo>
                  <a:lnTo>
                    <a:pt x="35051" y="2537460"/>
                  </a:lnTo>
                </a:path>
                <a:path w="5123815" h="2935604">
                  <a:moveTo>
                    <a:pt x="0" y="2176272"/>
                  </a:moveTo>
                  <a:lnTo>
                    <a:pt x="35051" y="2176272"/>
                  </a:lnTo>
                </a:path>
                <a:path w="5123815" h="2935604">
                  <a:moveTo>
                    <a:pt x="0" y="1813560"/>
                  </a:moveTo>
                  <a:lnTo>
                    <a:pt x="35051" y="1813560"/>
                  </a:lnTo>
                </a:path>
                <a:path w="5123815" h="2935604">
                  <a:moveTo>
                    <a:pt x="0" y="1450848"/>
                  </a:moveTo>
                  <a:lnTo>
                    <a:pt x="35051" y="1450848"/>
                  </a:lnTo>
                </a:path>
                <a:path w="5123815" h="2935604">
                  <a:moveTo>
                    <a:pt x="0" y="1088136"/>
                  </a:moveTo>
                  <a:lnTo>
                    <a:pt x="35051" y="1088136"/>
                  </a:lnTo>
                </a:path>
                <a:path w="5123815" h="2935604">
                  <a:moveTo>
                    <a:pt x="0" y="725424"/>
                  </a:moveTo>
                  <a:lnTo>
                    <a:pt x="35051" y="725424"/>
                  </a:lnTo>
                </a:path>
                <a:path w="5123815" h="2935604">
                  <a:moveTo>
                    <a:pt x="0" y="362712"/>
                  </a:moveTo>
                  <a:lnTo>
                    <a:pt x="35051" y="362712"/>
                  </a:lnTo>
                </a:path>
                <a:path w="5123815" h="2935604">
                  <a:moveTo>
                    <a:pt x="0" y="0"/>
                  </a:moveTo>
                  <a:lnTo>
                    <a:pt x="35051" y="0"/>
                  </a:lnTo>
                </a:path>
                <a:path w="5123815" h="2935604">
                  <a:moveTo>
                    <a:pt x="35051" y="2900172"/>
                  </a:moveTo>
                  <a:lnTo>
                    <a:pt x="5123688" y="2900172"/>
                  </a:lnTo>
                </a:path>
                <a:path w="5123815" h="2935604">
                  <a:moveTo>
                    <a:pt x="35051" y="2900172"/>
                  </a:moveTo>
                  <a:lnTo>
                    <a:pt x="35051" y="2935224"/>
                  </a:lnTo>
                </a:path>
                <a:path w="5123815" h="2935604">
                  <a:moveTo>
                    <a:pt x="318515" y="2900172"/>
                  </a:moveTo>
                  <a:lnTo>
                    <a:pt x="318515" y="2935224"/>
                  </a:lnTo>
                </a:path>
                <a:path w="5123815" h="2935604">
                  <a:moveTo>
                    <a:pt x="600456" y="2900172"/>
                  </a:moveTo>
                  <a:lnTo>
                    <a:pt x="600456" y="2935224"/>
                  </a:lnTo>
                </a:path>
                <a:path w="5123815" h="2935604">
                  <a:moveTo>
                    <a:pt x="883920" y="2900172"/>
                  </a:moveTo>
                  <a:lnTo>
                    <a:pt x="883920" y="2935224"/>
                  </a:lnTo>
                </a:path>
                <a:path w="5123815" h="2935604">
                  <a:moveTo>
                    <a:pt x="1165860" y="2900172"/>
                  </a:moveTo>
                  <a:lnTo>
                    <a:pt x="1165860" y="2935224"/>
                  </a:lnTo>
                </a:path>
                <a:path w="5123815" h="2935604">
                  <a:moveTo>
                    <a:pt x="1449324" y="2900172"/>
                  </a:moveTo>
                  <a:lnTo>
                    <a:pt x="1449324" y="2935224"/>
                  </a:lnTo>
                </a:path>
                <a:path w="5123815" h="2935604">
                  <a:moveTo>
                    <a:pt x="1731264" y="2900172"/>
                  </a:moveTo>
                  <a:lnTo>
                    <a:pt x="1731264" y="2935224"/>
                  </a:lnTo>
                </a:path>
                <a:path w="5123815" h="2935604">
                  <a:moveTo>
                    <a:pt x="2014727" y="2900172"/>
                  </a:moveTo>
                  <a:lnTo>
                    <a:pt x="2014727" y="2935224"/>
                  </a:lnTo>
                </a:path>
                <a:path w="5123815" h="2935604">
                  <a:moveTo>
                    <a:pt x="2296667" y="2900172"/>
                  </a:moveTo>
                  <a:lnTo>
                    <a:pt x="2296667" y="2935224"/>
                  </a:lnTo>
                </a:path>
                <a:path w="5123815" h="2935604">
                  <a:moveTo>
                    <a:pt x="2580132" y="2900172"/>
                  </a:moveTo>
                  <a:lnTo>
                    <a:pt x="2580132" y="2935224"/>
                  </a:lnTo>
                </a:path>
                <a:path w="5123815" h="2935604">
                  <a:moveTo>
                    <a:pt x="2862072" y="2900172"/>
                  </a:moveTo>
                  <a:lnTo>
                    <a:pt x="2862072" y="2935224"/>
                  </a:lnTo>
                </a:path>
                <a:path w="5123815" h="2935604">
                  <a:moveTo>
                    <a:pt x="3145536" y="2900172"/>
                  </a:moveTo>
                  <a:lnTo>
                    <a:pt x="3145536" y="2935224"/>
                  </a:lnTo>
                </a:path>
                <a:path w="5123815" h="2935604">
                  <a:moveTo>
                    <a:pt x="3427476" y="2900172"/>
                  </a:moveTo>
                  <a:lnTo>
                    <a:pt x="3427476" y="2935224"/>
                  </a:lnTo>
                </a:path>
                <a:path w="5123815" h="2935604">
                  <a:moveTo>
                    <a:pt x="3710940" y="2900172"/>
                  </a:moveTo>
                  <a:lnTo>
                    <a:pt x="3710940" y="2935224"/>
                  </a:lnTo>
                </a:path>
                <a:path w="5123815" h="2935604">
                  <a:moveTo>
                    <a:pt x="3992880" y="2900172"/>
                  </a:moveTo>
                  <a:lnTo>
                    <a:pt x="3992880" y="2935224"/>
                  </a:lnTo>
                </a:path>
                <a:path w="5123815" h="2935604">
                  <a:moveTo>
                    <a:pt x="4276344" y="2900172"/>
                  </a:moveTo>
                  <a:lnTo>
                    <a:pt x="4276344" y="2935224"/>
                  </a:lnTo>
                </a:path>
                <a:path w="5123815" h="2935604">
                  <a:moveTo>
                    <a:pt x="4558284" y="2900172"/>
                  </a:moveTo>
                  <a:lnTo>
                    <a:pt x="4558284" y="2935224"/>
                  </a:lnTo>
                </a:path>
                <a:path w="5123815" h="2935604">
                  <a:moveTo>
                    <a:pt x="4841747" y="2900172"/>
                  </a:moveTo>
                  <a:lnTo>
                    <a:pt x="4841747" y="2935224"/>
                  </a:lnTo>
                </a:path>
                <a:path w="5123815" h="2935604">
                  <a:moveTo>
                    <a:pt x="5123688" y="2900172"/>
                  </a:moveTo>
                  <a:lnTo>
                    <a:pt x="5123688" y="2935224"/>
                  </a:lnTo>
                </a:path>
              </a:pathLst>
            </a:custGeom>
            <a:ln w="9144">
              <a:solidFill>
                <a:srgbClr val="858585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0" name="object 10"/>
            <p:cNvSpPr/>
            <p:nvPr/>
          </p:nvSpPr>
          <p:spPr>
            <a:xfrm>
              <a:off x="3330702" y="1534477"/>
              <a:ext cx="5552418" cy="2584260"/>
            </a:xfrm>
            <a:custGeom>
              <a:avLst/>
              <a:gdLst/>
              <a:ahLst/>
              <a:cxnLst/>
              <a:rect l="l" t="t" r="r" b="b"/>
              <a:pathLst>
                <a:path w="5088890" h="2350135">
                  <a:moveTo>
                    <a:pt x="0" y="2350008"/>
                  </a:moveTo>
                  <a:lnTo>
                    <a:pt x="281939" y="2218944"/>
                  </a:lnTo>
                  <a:lnTo>
                    <a:pt x="565403" y="2087880"/>
                  </a:lnTo>
                  <a:lnTo>
                    <a:pt x="847344" y="1958339"/>
                  </a:lnTo>
                  <a:lnTo>
                    <a:pt x="1130808" y="1827276"/>
                  </a:lnTo>
                  <a:lnTo>
                    <a:pt x="1412748" y="1697736"/>
                  </a:lnTo>
                  <a:lnTo>
                    <a:pt x="1696212" y="1566672"/>
                  </a:lnTo>
                  <a:lnTo>
                    <a:pt x="1978152" y="1435608"/>
                  </a:lnTo>
                  <a:lnTo>
                    <a:pt x="2261616" y="1306068"/>
                  </a:lnTo>
                  <a:lnTo>
                    <a:pt x="2543556" y="1175004"/>
                  </a:lnTo>
                  <a:lnTo>
                    <a:pt x="2827020" y="1043940"/>
                  </a:lnTo>
                  <a:lnTo>
                    <a:pt x="3108960" y="914400"/>
                  </a:lnTo>
                  <a:lnTo>
                    <a:pt x="3392424" y="783336"/>
                  </a:lnTo>
                  <a:lnTo>
                    <a:pt x="3674364" y="653796"/>
                  </a:lnTo>
                  <a:lnTo>
                    <a:pt x="3957828" y="522731"/>
                  </a:lnTo>
                  <a:lnTo>
                    <a:pt x="4239768" y="391668"/>
                  </a:lnTo>
                  <a:lnTo>
                    <a:pt x="4523232" y="262128"/>
                  </a:lnTo>
                  <a:lnTo>
                    <a:pt x="4805172" y="131064"/>
                  </a:lnTo>
                  <a:lnTo>
                    <a:pt x="5088636" y="0"/>
                  </a:lnTo>
                </a:path>
              </a:pathLst>
            </a:custGeom>
            <a:ln w="50292">
              <a:solidFill>
                <a:srgbClr val="16A6C8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336719" y="1859144"/>
              <a:ext cx="793495" cy="2254409"/>
            </a:xfrm>
            <a:custGeom>
              <a:avLst/>
              <a:gdLst/>
              <a:ahLst/>
              <a:cxnLst/>
              <a:rect l="l" t="t" r="r" b="b"/>
              <a:pathLst>
                <a:path w="1009650" h="2901315">
                  <a:moveTo>
                    <a:pt x="0" y="2900934"/>
                  </a:moveTo>
                  <a:lnTo>
                    <a:pt x="281939" y="2088642"/>
                  </a:lnTo>
                  <a:lnTo>
                    <a:pt x="565403" y="1276350"/>
                  </a:lnTo>
                  <a:lnTo>
                    <a:pt x="847344" y="464058"/>
                  </a:lnTo>
                  <a:lnTo>
                    <a:pt x="1009589" y="0"/>
                  </a:lnTo>
                </a:path>
              </a:pathLst>
            </a:custGeom>
            <a:ln w="50292">
              <a:solidFill>
                <a:srgbClr val="DD7611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207934" y="5371929"/>
            <a:ext cx="119380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3098" y="4888314"/>
            <a:ext cx="204893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50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38600" y="4405038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1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038600" y="3921422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1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5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038600" y="3437806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2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038600" y="2954698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2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5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038600" y="2471080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3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038600" y="1987804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3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5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38600" y="1504187"/>
            <a:ext cx="287867" cy="201764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4</a:t>
            </a:r>
            <a:r>
              <a:rPr sz="1200" b="1" spc="-20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6586728" y="6119368"/>
            <a:ext cx="325120" cy="0"/>
          </a:xfrm>
          <a:custGeom>
            <a:avLst/>
            <a:gdLst/>
            <a:ahLst/>
            <a:cxnLst/>
            <a:rect l="l" t="t" r="r" b="b"/>
            <a:pathLst>
              <a:path w="243839">
                <a:moveTo>
                  <a:pt x="0" y="0"/>
                </a:moveTo>
                <a:lnTo>
                  <a:pt x="243839" y="0"/>
                </a:lnTo>
              </a:path>
            </a:pathLst>
          </a:custGeom>
          <a:ln w="50292">
            <a:solidFill>
              <a:srgbClr val="16A6C8"/>
            </a:solidFill>
          </a:ln>
        </p:spPr>
        <p:txBody>
          <a:bodyPr wrap="square" lIns="0" tIns="0" rIns="0" bIns="0" rtlCol="0"/>
          <a:lstStyle/>
          <a:p>
            <a:endParaRPr sz="2540"/>
          </a:p>
        </p:txBody>
      </p:sp>
      <p:sp>
        <p:nvSpPr>
          <p:cNvPr id="24" name="object 24"/>
          <p:cNvSpPr txBox="1"/>
          <p:nvPr/>
        </p:nvSpPr>
        <p:spPr>
          <a:xfrm>
            <a:off x="4390391" y="5561405"/>
            <a:ext cx="6948593" cy="673753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392844" algn="l"/>
                <a:tab pos="770447" algn="l"/>
                <a:tab pos="1147205" algn="l"/>
                <a:tab pos="1523962" algn="l"/>
                <a:tab pos="1901566" algn="l"/>
                <a:tab pos="2278323" algn="l"/>
                <a:tab pos="2655927" algn="l"/>
                <a:tab pos="3032684" algn="l"/>
                <a:tab pos="3409441" algn="l"/>
                <a:tab pos="3743866" algn="l"/>
                <a:tab pos="4120624" algn="l"/>
                <a:tab pos="4498226" algn="l"/>
                <a:tab pos="4874983" algn="l"/>
                <a:tab pos="5251741" algn="l"/>
                <a:tab pos="5629346" algn="l"/>
                <a:tab pos="6006103" algn="l"/>
                <a:tab pos="6382860" algn="l"/>
                <a:tab pos="6760464" algn="l"/>
              </a:tabLst>
            </a:pPr>
            <a:r>
              <a:rPr sz="1200" b="1" spc="-7" dirty="0">
                <a:solidFill>
                  <a:srgbClr val="4D4E52"/>
                </a:solidFill>
                <a:latin typeface="Arial"/>
                <a:cs typeface="Arial"/>
              </a:rPr>
              <a:t>0	1	2	3	4	5	6	7	8	9	10	11	12	13	14	15	16	17	18</a:t>
            </a:r>
            <a:endParaRPr sz="1200" dirty="0">
              <a:latin typeface="Arial"/>
              <a:cs typeface="Arial"/>
            </a:endParaRPr>
          </a:p>
          <a:p>
            <a:pPr>
              <a:spcBef>
                <a:spcPts val="27"/>
              </a:spcBef>
            </a:pPr>
            <a:endParaRPr sz="1667" dirty="0">
              <a:latin typeface="Arial"/>
              <a:cs typeface="Arial"/>
            </a:endParaRPr>
          </a:p>
          <a:p>
            <a:pPr marL="2564488">
              <a:tabLst>
                <a:tab pos="3963148" algn="l"/>
                <a:tab pos="5360959" algn="l"/>
              </a:tabLst>
            </a:pPr>
            <a:r>
              <a:rPr sz="1400" b="1" dirty="0">
                <a:solidFill>
                  <a:srgbClr val="4D4E52"/>
                </a:solidFill>
                <a:latin typeface="Arial"/>
                <a:cs typeface="Arial"/>
              </a:rPr>
              <a:t>22</a:t>
            </a:r>
            <a:r>
              <a:rPr sz="1400" b="1" spc="-7" dirty="0">
                <a:solidFill>
                  <a:srgbClr val="4D4E52"/>
                </a:solidFill>
                <a:latin typeface="Arial"/>
                <a:cs typeface="Arial"/>
              </a:rPr>
              <a:t> kW</a:t>
            </a:r>
            <a:r>
              <a:rPr sz="1400" b="1" dirty="0">
                <a:solidFill>
                  <a:srgbClr val="4D4E52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srgbClr val="4D4E52"/>
                </a:solidFill>
                <a:latin typeface="Arial"/>
                <a:cs typeface="Arial"/>
              </a:rPr>
              <a:t>AC		150</a:t>
            </a:r>
            <a:r>
              <a:rPr sz="1400" b="1" spc="-20" dirty="0">
                <a:solidFill>
                  <a:srgbClr val="4D4E52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4D4E52"/>
                </a:solidFill>
                <a:latin typeface="Arial"/>
                <a:cs typeface="Arial"/>
              </a:rPr>
              <a:t>kW</a:t>
            </a:r>
            <a:r>
              <a:rPr sz="1400" b="1" spc="-27" dirty="0">
                <a:solidFill>
                  <a:srgbClr val="4D4E52"/>
                </a:solidFill>
                <a:latin typeface="Arial"/>
                <a:cs typeface="Arial"/>
              </a:rPr>
              <a:t> </a:t>
            </a:r>
            <a:r>
              <a:rPr sz="1400" b="1" spc="-7" dirty="0">
                <a:solidFill>
                  <a:srgbClr val="4D4E52"/>
                </a:solidFill>
                <a:latin typeface="Arial"/>
                <a:cs typeface="Arial"/>
              </a:rPr>
              <a:t>DC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281594" y="1224957"/>
            <a:ext cx="55964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solidFill>
                  <a:srgbClr val="585858"/>
                </a:solidFill>
                <a:latin typeface="Arial"/>
                <a:cs typeface="Arial"/>
              </a:rPr>
              <a:t>[k</a:t>
            </a:r>
            <a:r>
              <a:rPr sz="1600" spc="53" dirty="0">
                <a:solidFill>
                  <a:srgbClr val="585858"/>
                </a:solidFill>
                <a:latin typeface="Arial"/>
                <a:cs typeface="Arial"/>
              </a:rPr>
              <a:t>W</a:t>
            </a:r>
            <a:r>
              <a:rPr sz="1600" spc="-20" dirty="0">
                <a:solidFill>
                  <a:srgbClr val="585858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585858"/>
                </a:solidFill>
                <a:latin typeface="Arial"/>
                <a:cs typeface="Arial"/>
              </a:rPr>
              <a:t>]</a:t>
            </a:r>
            <a:endParaRPr sz="16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06236" y="5153694"/>
            <a:ext cx="328505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dirty="0">
                <a:solidFill>
                  <a:srgbClr val="585858"/>
                </a:solidFill>
                <a:latin typeface="Arial"/>
                <a:cs typeface="Arial"/>
              </a:rPr>
              <a:t>[h</a:t>
            </a:r>
            <a:r>
              <a:rPr sz="1600" spc="-7" dirty="0">
                <a:solidFill>
                  <a:srgbClr val="585858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585858"/>
                </a:solidFill>
                <a:latin typeface="Arial"/>
                <a:cs typeface="Arial"/>
              </a:rPr>
              <a:t>]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166564" y="1091854"/>
            <a:ext cx="2075391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01597">
              <a:spcBef>
                <a:spcPts val="127"/>
              </a:spcBef>
            </a:pPr>
            <a:r>
              <a:rPr lang="sk-SK" sz="1333" spc="-7" dirty="0">
                <a:solidFill>
                  <a:srgbClr val="4D4E52"/>
                </a:solidFill>
                <a:latin typeface="Arial"/>
                <a:cs typeface="Arial"/>
              </a:rPr>
              <a:t>AC nabíjačka </a:t>
            </a:r>
            <a:br>
              <a:rPr lang="sk-SK" sz="1333" spc="-7" dirty="0">
                <a:solidFill>
                  <a:srgbClr val="4D4E52"/>
                </a:solidFill>
                <a:latin typeface="Arial"/>
                <a:cs typeface="Arial"/>
              </a:rPr>
            </a:br>
            <a:r>
              <a:rPr lang="sk-SK" sz="1333" spc="-7" dirty="0">
                <a:solidFill>
                  <a:srgbClr val="4D4E52"/>
                </a:solidFill>
                <a:latin typeface="Arial"/>
                <a:cs typeface="Arial"/>
              </a:rPr>
              <a:t>so striedavým el. prúdom</a:t>
            </a:r>
            <a:endParaRPr sz="1333" dirty="0">
              <a:latin typeface="Arial"/>
              <a:cs typeface="Arial"/>
            </a:endParaRPr>
          </a:p>
        </p:txBody>
      </p:sp>
      <p:pic>
        <p:nvPicPr>
          <p:cNvPr id="30" name="object 3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596693" y="1699430"/>
            <a:ext cx="607566" cy="658366"/>
          </a:xfrm>
          <a:prstGeom prst="rect">
            <a:avLst/>
          </a:prstGeom>
        </p:spPr>
      </p:pic>
      <p:sp>
        <p:nvSpPr>
          <p:cNvPr id="32" name="object 32"/>
          <p:cNvSpPr txBox="1"/>
          <p:nvPr/>
        </p:nvSpPr>
        <p:spPr>
          <a:xfrm>
            <a:off x="5842634" y="1061522"/>
            <a:ext cx="2231518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</a:pPr>
            <a:r>
              <a:rPr lang="sk-SK" sz="1333" spc="-7" dirty="0">
                <a:solidFill>
                  <a:srgbClr val="4D4E52"/>
                </a:solidFill>
                <a:latin typeface="Arial"/>
                <a:cs typeface="Arial"/>
              </a:rPr>
              <a:t>Nabíjacia stanica DC </a:t>
            </a:r>
            <a:br>
              <a:rPr lang="sk-SK" sz="1333" spc="-7" dirty="0">
                <a:solidFill>
                  <a:srgbClr val="4D4E52"/>
                </a:solidFill>
                <a:latin typeface="Arial"/>
                <a:cs typeface="Arial"/>
              </a:rPr>
            </a:br>
            <a:r>
              <a:rPr lang="sk-SK" sz="1333" spc="-7" dirty="0">
                <a:solidFill>
                  <a:srgbClr val="4D4E52"/>
                </a:solidFill>
                <a:latin typeface="Arial"/>
                <a:cs typeface="Arial"/>
              </a:rPr>
              <a:t>s jednosmerným el. prúdom</a:t>
            </a:r>
            <a:endParaRPr sz="1333" dirty="0">
              <a:latin typeface="Arial"/>
              <a:cs typeface="Arial"/>
            </a:endParaRPr>
          </a:p>
        </p:txBody>
      </p:sp>
      <p:pic>
        <p:nvPicPr>
          <p:cNvPr id="35" name="object 3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9432" y="1979054"/>
            <a:ext cx="453135" cy="849375"/>
          </a:xfrm>
          <a:prstGeom prst="rect">
            <a:avLst/>
          </a:prstGeom>
        </p:spPr>
      </p:pic>
      <p:sp>
        <p:nvSpPr>
          <p:cNvPr id="43" name="object 43"/>
          <p:cNvSpPr/>
          <p:nvPr/>
        </p:nvSpPr>
        <p:spPr>
          <a:xfrm>
            <a:off x="439704" y="1619821"/>
            <a:ext cx="3197013" cy="883516"/>
          </a:xfrm>
          <a:custGeom>
            <a:avLst/>
            <a:gdLst/>
            <a:ahLst/>
            <a:cxnLst/>
            <a:rect l="l" t="t" r="r" b="b"/>
            <a:pathLst>
              <a:path w="2397760" h="622300">
                <a:moveTo>
                  <a:pt x="2293620" y="0"/>
                </a:moveTo>
                <a:lnTo>
                  <a:pt x="103632" y="0"/>
                </a:lnTo>
                <a:lnTo>
                  <a:pt x="63291" y="8137"/>
                </a:lnTo>
                <a:lnTo>
                  <a:pt x="30351" y="30337"/>
                </a:lnTo>
                <a:lnTo>
                  <a:pt x="8143" y="63275"/>
                </a:lnTo>
                <a:lnTo>
                  <a:pt x="0" y="103631"/>
                </a:lnTo>
                <a:lnTo>
                  <a:pt x="0" y="518159"/>
                </a:lnTo>
                <a:lnTo>
                  <a:pt x="8143" y="558516"/>
                </a:lnTo>
                <a:lnTo>
                  <a:pt x="30351" y="591454"/>
                </a:lnTo>
                <a:lnTo>
                  <a:pt x="63291" y="613654"/>
                </a:lnTo>
                <a:lnTo>
                  <a:pt x="103632" y="621791"/>
                </a:lnTo>
                <a:lnTo>
                  <a:pt x="2293620" y="621791"/>
                </a:lnTo>
                <a:lnTo>
                  <a:pt x="2333976" y="613654"/>
                </a:lnTo>
                <a:lnTo>
                  <a:pt x="2366914" y="591454"/>
                </a:lnTo>
                <a:lnTo>
                  <a:pt x="2389114" y="558516"/>
                </a:lnTo>
                <a:lnTo>
                  <a:pt x="2397252" y="518159"/>
                </a:lnTo>
                <a:lnTo>
                  <a:pt x="2397252" y="103631"/>
                </a:lnTo>
                <a:lnTo>
                  <a:pt x="2389114" y="63275"/>
                </a:lnTo>
                <a:lnTo>
                  <a:pt x="2366914" y="30337"/>
                </a:lnTo>
                <a:lnTo>
                  <a:pt x="2333976" y="8137"/>
                </a:lnTo>
                <a:lnTo>
                  <a:pt x="2293620" y="0"/>
                </a:lnTo>
                <a:close/>
              </a:path>
            </a:pathLst>
          </a:custGeom>
          <a:solidFill>
            <a:srgbClr val="919295"/>
          </a:solidFill>
        </p:spPr>
        <p:txBody>
          <a:bodyPr wrap="square" lIns="0" tIns="0" rIns="0" bIns="0" rtlCol="0"/>
          <a:lstStyle/>
          <a:p>
            <a:endParaRPr sz="2540"/>
          </a:p>
        </p:txBody>
      </p:sp>
      <p:sp>
        <p:nvSpPr>
          <p:cNvPr id="45" name="object 45"/>
          <p:cNvSpPr txBox="1"/>
          <p:nvPr/>
        </p:nvSpPr>
        <p:spPr>
          <a:xfrm>
            <a:off x="620214" y="1824027"/>
            <a:ext cx="2820247" cy="533544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315kWh</a:t>
            </a:r>
            <a:r>
              <a:rPr lang="sk-SK"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6</a:t>
            </a:r>
            <a:r>
              <a:rPr lang="en-US" sz="18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1800" b="1" dirty="0">
                <a:solidFill>
                  <a:srgbClr val="FFFFFF"/>
                </a:solidFill>
                <a:latin typeface="Arial"/>
                <a:cs typeface="Arial"/>
              </a:rPr>
              <a:t>batérií</a:t>
            </a:r>
          </a:p>
          <a:p>
            <a:pPr marL="16933">
              <a:spcBef>
                <a:spcPts val="140"/>
              </a:spcBef>
            </a:pPr>
            <a:r>
              <a:rPr lang="en-US" sz="1467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sk-SK" sz="1467" b="1" dirty="0">
                <a:solidFill>
                  <a:srgbClr val="FFFFFF"/>
                </a:solidFill>
                <a:latin typeface="Arial"/>
                <a:cs typeface="Arial"/>
              </a:rPr>
              <a:t>á 52</a:t>
            </a:r>
            <a:r>
              <a:rPr lang="en-US" sz="1467" b="1" dirty="0">
                <a:solidFill>
                  <a:srgbClr val="FFFFFF"/>
                </a:solidFill>
                <a:latin typeface="Arial"/>
                <a:cs typeface="Arial"/>
              </a:rPr>
              <a:t> kWh – 80% SOC</a:t>
            </a:r>
            <a:endParaRPr sz="1333" dirty="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431831" y="3006436"/>
            <a:ext cx="3204887" cy="1389008"/>
            <a:chOff x="348995" y="2295657"/>
            <a:chExt cx="2403665" cy="638550"/>
          </a:xfrm>
        </p:grpSpPr>
        <p:sp>
          <p:nvSpPr>
            <p:cNvPr id="47" name="object 47"/>
            <p:cNvSpPr/>
            <p:nvPr/>
          </p:nvSpPr>
          <p:spPr>
            <a:xfrm>
              <a:off x="354900" y="2295657"/>
              <a:ext cx="2397760" cy="367976"/>
            </a:xfrm>
            <a:custGeom>
              <a:avLst/>
              <a:gdLst/>
              <a:ahLst/>
              <a:cxnLst/>
              <a:rect l="l" t="t" r="r" b="b"/>
              <a:pathLst>
                <a:path w="2397760" h="622300">
                  <a:moveTo>
                    <a:pt x="2293620" y="0"/>
                  </a:moveTo>
                  <a:lnTo>
                    <a:pt x="103632" y="0"/>
                  </a:lnTo>
                  <a:lnTo>
                    <a:pt x="63291" y="8137"/>
                  </a:lnTo>
                  <a:lnTo>
                    <a:pt x="30351" y="30337"/>
                  </a:lnTo>
                  <a:lnTo>
                    <a:pt x="8143" y="63275"/>
                  </a:lnTo>
                  <a:lnTo>
                    <a:pt x="0" y="103631"/>
                  </a:lnTo>
                  <a:lnTo>
                    <a:pt x="0" y="518160"/>
                  </a:lnTo>
                  <a:lnTo>
                    <a:pt x="8143" y="558516"/>
                  </a:lnTo>
                  <a:lnTo>
                    <a:pt x="30351" y="591454"/>
                  </a:lnTo>
                  <a:lnTo>
                    <a:pt x="63291" y="613654"/>
                  </a:lnTo>
                  <a:lnTo>
                    <a:pt x="103632" y="621792"/>
                  </a:lnTo>
                  <a:lnTo>
                    <a:pt x="2293620" y="621792"/>
                  </a:lnTo>
                  <a:lnTo>
                    <a:pt x="2333976" y="613654"/>
                  </a:lnTo>
                  <a:lnTo>
                    <a:pt x="2366914" y="591454"/>
                  </a:lnTo>
                  <a:lnTo>
                    <a:pt x="2389114" y="558516"/>
                  </a:lnTo>
                  <a:lnTo>
                    <a:pt x="2397252" y="518160"/>
                  </a:lnTo>
                  <a:lnTo>
                    <a:pt x="2397252" y="103631"/>
                  </a:lnTo>
                  <a:lnTo>
                    <a:pt x="2389114" y="63275"/>
                  </a:lnTo>
                  <a:lnTo>
                    <a:pt x="2366914" y="30337"/>
                  </a:lnTo>
                  <a:lnTo>
                    <a:pt x="2333976" y="8137"/>
                  </a:lnTo>
                  <a:lnTo>
                    <a:pt x="2293620" y="0"/>
                  </a:lnTo>
                  <a:close/>
                </a:path>
              </a:pathLst>
            </a:custGeom>
            <a:solidFill>
              <a:srgbClr val="4D4E52"/>
            </a:solidFill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48" name="object 48"/>
            <p:cNvSpPr/>
            <p:nvPr/>
          </p:nvSpPr>
          <p:spPr>
            <a:xfrm>
              <a:off x="348995" y="2311907"/>
              <a:ext cx="2397760" cy="622300"/>
            </a:xfrm>
            <a:custGeom>
              <a:avLst/>
              <a:gdLst/>
              <a:ahLst/>
              <a:cxnLst/>
              <a:rect l="l" t="t" r="r" b="b"/>
              <a:pathLst>
                <a:path w="2397760" h="622300">
                  <a:moveTo>
                    <a:pt x="0" y="103631"/>
                  </a:moveTo>
                  <a:lnTo>
                    <a:pt x="8143" y="63275"/>
                  </a:lnTo>
                  <a:lnTo>
                    <a:pt x="30351" y="30337"/>
                  </a:lnTo>
                  <a:lnTo>
                    <a:pt x="63291" y="8137"/>
                  </a:lnTo>
                  <a:lnTo>
                    <a:pt x="103632" y="0"/>
                  </a:lnTo>
                  <a:lnTo>
                    <a:pt x="2293620" y="0"/>
                  </a:lnTo>
                  <a:lnTo>
                    <a:pt x="2333976" y="8137"/>
                  </a:lnTo>
                  <a:lnTo>
                    <a:pt x="2366914" y="30337"/>
                  </a:lnTo>
                  <a:lnTo>
                    <a:pt x="2389114" y="63275"/>
                  </a:lnTo>
                  <a:lnTo>
                    <a:pt x="2397252" y="103631"/>
                  </a:lnTo>
                  <a:lnTo>
                    <a:pt x="2397252" y="518160"/>
                  </a:lnTo>
                  <a:lnTo>
                    <a:pt x="2389114" y="558516"/>
                  </a:lnTo>
                  <a:lnTo>
                    <a:pt x="2366914" y="591454"/>
                  </a:lnTo>
                  <a:lnTo>
                    <a:pt x="2333976" y="613654"/>
                  </a:lnTo>
                  <a:lnTo>
                    <a:pt x="2293620" y="621792"/>
                  </a:lnTo>
                  <a:lnTo>
                    <a:pt x="103632" y="621792"/>
                  </a:lnTo>
                  <a:lnTo>
                    <a:pt x="63291" y="613654"/>
                  </a:lnTo>
                  <a:lnTo>
                    <a:pt x="30351" y="591454"/>
                  </a:lnTo>
                  <a:lnTo>
                    <a:pt x="8143" y="558516"/>
                  </a:lnTo>
                  <a:lnTo>
                    <a:pt x="0" y="518160"/>
                  </a:lnTo>
                  <a:lnTo>
                    <a:pt x="0" y="103631"/>
                  </a:lnTo>
                  <a:close/>
                </a:path>
              </a:pathLst>
            </a:custGeom>
            <a:ln w="3175">
              <a:noFill/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11361" y="3150617"/>
            <a:ext cx="2820247" cy="501911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210kWh</a:t>
            </a:r>
            <a:r>
              <a:rPr lang="sk-SK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4 </a:t>
            </a:r>
            <a:r>
              <a:rPr lang="sk-SK" sz="1600" b="1" dirty="0">
                <a:solidFill>
                  <a:srgbClr val="FFFFFF"/>
                </a:solidFill>
                <a:latin typeface="Arial"/>
                <a:cs typeface="Arial"/>
              </a:rPr>
              <a:t>batérie</a:t>
            </a:r>
          </a:p>
          <a:p>
            <a:pPr marL="16933">
              <a:spcBef>
                <a:spcPts val="133"/>
              </a:spcBef>
            </a:pPr>
            <a:r>
              <a:rPr lang="sk-SK" sz="1467" b="1" dirty="0">
                <a:solidFill>
                  <a:srgbClr val="FFFFFF"/>
                </a:solidFill>
                <a:latin typeface="Arial"/>
                <a:cs typeface="Arial"/>
              </a:rPr>
              <a:t>á 52 </a:t>
            </a:r>
            <a:r>
              <a:rPr lang="en-US" sz="1467" b="1" dirty="0">
                <a:solidFill>
                  <a:srgbClr val="FFFFFF"/>
                </a:solidFill>
                <a:latin typeface="Arial"/>
                <a:cs typeface="Arial"/>
              </a:rPr>
              <a:t>kWh – 80% SOC</a:t>
            </a:r>
            <a:endParaRPr sz="1333" dirty="0">
              <a:latin typeface="Arial"/>
              <a:cs typeface="Arial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2745735" y="1736282"/>
            <a:ext cx="809413" cy="1644975"/>
          </a:xfrm>
          <a:custGeom>
            <a:avLst/>
            <a:gdLst/>
            <a:ahLst/>
            <a:cxnLst/>
            <a:rect l="l" t="t" r="r" b="b"/>
            <a:pathLst>
              <a:path w="607060" h="975360">
                <a:moveTo>
                  <a:pt x="80772" y="0"/>
                </a:moveTo>
                <a:lnTo>
                  <a:pt x="0" y="0"/>
                </a:lnTo>
                <a:lnTo>
                  <a:pt x="0" y="170688"/>
                </a:lnTo>
                <a:lnTo>
                  <a:pt x="80772" y="170688"/>
                </a:lnTo>
                <a:lnTo>
                  <a:pt x="80772" y="0"/>
                </a:lnTo>
                <a:close/>
              </a:path>
              <a:path w="607060" h="975360">
                <a:moveTo>
                  <a:pt x="185928" y="0"/>
                </a:moveTo>
                <a:lnTo>
                  <a:pt x="105156" y="0"/>
                </a:lnTo>
                <a:lnTo>
                  <a:pt x="105156" y="170688"/>
                </a:lnTo>
                <a:lnTo>
                  <a:pt x="185928" y="170688"/>
                </a:lnTo>
                <a:lnTo>
                  <a:pt x="185928" y="0"/>
                </a:lnTo>
                <a:close/>
              </a:path>
              <a:path w="607060" h="975360">
                <a:moveTo>
                  <a:pt x="292608" y="804672"/>
                </a:moveTo>
                <a:lnTo>
                  <a:pt x="211836" y="804672"/>
                </a:lnTo>
                <a:lnTo>
                  <a:pt x="211836" y="975360"/>
                </a:lnTo>
                <a:lnTo>
                  <a:pt x="292608" y="975360"/>
                </a:lnTo>
                <a:lnTo>
                  <a:pt x="292608" y="804672"/>
                </a:lnTo>
                <a:close/>
              </a:path>
              <a:path w="607060" h="975360">
                <a:moveTo>
                  <a:pt x="292608" y="0"/>
                </a:moveTo>
                <a:lnTo>
                  <a:pt x="211836" y="0"/>
                </a:lnTo>
                <a:lnTo>
                  <a:pt x="211836" y="170688"/>
                </a:lnTo>
                <a:lnTo>
                  <a:pt x="292608" y="170688"/>
                </a:lnTo>
                <a:lnTo>
                  <a:pt x="292608" y="0"/>
                </a:lnTo>
                <a:close/>
              </a:path>
              <a:path w="607060" h="975360">
                <a:moveTo>
                  <a:pt x="396240" y="804672"/>
                </a:moveTo>
                <a:lnTo>
                  <a:pt x="315468" y="804672"/>
                </a:lnTo>
                <a:lnTo>
                  <a:pt x="315468" y="975360"/>
                </a:lnTo>
                <a:lnTo>
                  <a:pt x="396240" y="975360"/>
                </a:lnTo>
                <a:lnTo>
                  <a:pt x="396240" y="804672"/>
                </a:lnTo>
                <a:close/>
              </a:path>
              <a:path w="607060" h="975360">
                <a:moveTo>
                  <a:pt x="396240" y="0"/>
                </a:moveTo>
                <a:lnTo>
                  <a:pt x="315468" y="0"/>
                </a:lnTo>
                <a:lnTo>
                  <a:pt x="315468" y="170688"/>
                </a:lnTo>
                <a:lnTo>
                  <a:pt x="396240" y="170688"/>
                </a:lnTo>
                <a:lnTo>
                  <a:pt x="396240" y="0"/>
                </a:lnTo>
                <a:close/>
              </a:path>
              <a:path w="607060" h="975360">
                <a:moveTo>
                  <a:pt x="499872" y="804672"/>
                </a:moveTo>
                <a:lnTo>
                  <a:pt x="419100" y="804672"/>
                </a:lnTo>
                <a:lnTo>
                  <a:pt x="419100" y="975360"/>
                </a:lnTo>
                <a:lnTo>
                  <a:pt x="499872" y="975360"/>
                </a:lnTo>
                <a:lnTo>
                  <a:pt x="499872" y="804672"/>
                </a:lnTo>
                <a:close/>
              </a:path>
              <a:path w="607060" h="975360">
                <a:moveTo>
                  <a:pt x="499872" y="0"/>
                </a:moveTo>
                <a:lnTo>
                  <a:pt x="419100" y="0"/>
                </a:lnTo>
                <a:lnTo>
                  <a:pt x="419100" y="170688"/>
                </a:lnTo>
                <a:lnTo>
                  <a:pt x="499872" y="170688"/>
                </a:lnTo>
                <a:lnTo>
                  <a:pt x="499872" y="0"/>
                </a:lnTo>
                <a:close/>
              </a:path>
              <a:path w="607060" h="975360">
                <a:moveTo>
                  <a:pt x="606552" y="804672"/>
                </a:moveTo>
                <a:lnTo>
                  <a:pt x="524256" y="804672"/>
                </a:lnTo>
                <a:lnTo>
                  <a:pt x="524256" y="975360"/>
                </a:lnTo>
                <a:lnTo>
                  <a:pt x="606552" y="975360"/>
                </a:lnTo>
                <a:lnTo>
                  <a:pt x="606552" y="804672"/>
                </a:lnTo>
                <a:close/>
              </a:path>
              <a:path w="607060" h="975360">
                <a:moveTo>
                  <a:pt x="606552" y="0"/>
                </a:moveTo>
                <a:lnTo>
                  <a:pt x="524256" y="0"/>
                </a:lnTo>
                <a:lnTo>
                  <a:pt x="524256" y="170688"/>
                </a:lnTo>
                <a:lnTo>
                  <a:pt x="606552" y="170688"/>
                </a:lnTo>
                <a:lnTo>
                  <a:pt x="6065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2540"/>
          </a:p>
        </p:txBody>
      </p:sp>
      <p:sp>
        <p:nvSpPr>
          <p:cNvPr id="69" name="Title 68">
            <a:extLst>
              <a:ext uri="{FF2B5EF4-FFF2-40B4-BE49-F238E27FC236}">
                <a16:creationId xmlns:a16="http://schemas.microsoft.com/office/drawing/2014/main" id="{E2A6DB55-72D1-43A5-ADF3-C8E6643BD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146" y="567243"/>
            <a:ext cx="4180371" cy="455773"/>
          </a:xfrm>
        </p:spPr>
        <p:txBody>
          <a:bodyPr/>
          <a:lstStyle/>
          <a:p>
            <a:pPr marL="50799">
              <a:spcBef>
                <a:spcPts val="133"/>
              </a:spcBef>
            </a:pPr>
            <a:r>
              <a:rPr lang="sk-SK" sz="2800" b="0" dirty="0">
                <a:solidFill>
                  <a:schemeClr val="tx1"/>
                </a:solidFill>
                <a:latin typeface="+mj-lt"/>
              </a:rPr>
              <a:t>Stratégia nabíjania MDE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7B9729E-C451-40F1-9818-BF5BCDC85420}"/>
              </a:ext>
            </a:extLst>
          </p:cNvPr>
          <p:cNvCxnSpPr/>
          <p:nvPr/>
        </p:nvCxnSpPr>
        <p:spPr>
          <a:xfrm>
            <a:off x="8766005" y="3493410"/>
            <a:ext cx="0" cy="2016000"/>
          </a:xfrm>
          <a:prstGeom prst="line">
            <a:avLst/>
          </a:prstGeom>
          <a:ln w="19050" cap="flat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3A954B9-EE4D-47D9-A463-A54A4740D9DC}"/>
              </a:ext>
            </a:extLst>
          </p:cNvPr>
          <p:cNvCxnSpPr/>
          <p:nvPr/>
        </p:nvCxnSpPr>
        <p:spPr>
          <a:xfrm>
            <a:off x="10842455" y="2498455"/>
            <a:ext cx="0" cy="2988000"/>
          </a:xfrm>
          <a:prstGeom prst="line">
            <a:avLst/>
          </a:prstGeom>
          <a:ln w="19050" cap="flat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C802AF9-CC7D-4030-BCDF-D6209D93B5E2}"/>
              </a:ext>
            </a:extLst>
          </p:cNvPr>
          <p:cNvCxnSpPr/>
          <p:nvPr/>
        </p:nvCxnSpPr>
        <p:spPr>
          <a:xfrm>
            <a:off x="9918530" y="2215303"/>
            <a:ext cx="0" cy="684000"/>
          </a:xfrm>
          <a:prstGeom prst="line">
            <a:avLst/>
          </a:prstGeom>
          <a:ln w="19050" cap="flat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60CDA29-D216-4439-840E-92210D0EF0BB}"/>
              </a:ext>
            </a:extLst>
          </p:cNvPr>
          <p:cNvCxnSpPr/>
          <p:nvPr/>
        </p:nvCxnSpPr>
        <p:spPr>
          <a:xfrm>
            <a:off x="5156030" y="3493410"/>
            <a:ext cx="0" cy="2016000"/>
          </a:xfrm>
          <a:prstGeom prst="line">
            <a:avLst/>
          </a:prstGeom>
          <a:ln w="19050" cap="flat">
            <a:solidFill>
              <a:srgbClr val="CC66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C4B24F9E-B676-4A9A-9789-6988C3600A6D}"/>
              </a:ext>
            </a:extLst>
          </p:cNvPr>
          <p:cNvCxnSpPr/>
          <p:nvPr/>
        </p:nvCxnSpPr>
        <p:spPr>
          <a:xfrm>
            <a:off x="5498930" y="2498455"/>
            <a:ext cx="0" cy="2988000"/>
          </a:xfrm>
          <a:prstGeom prst="line">
            <a:avLst/>
          </a:prstGeom>
          <a:ln w="19050" cap="flat">
            <a:solidFill>
              <a:srgbClr val="CC660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FFC8AF-DF7D-4034-836A-1558293643DA}"/>
              </a:ext>
            </a:extLst>
          </p:cNvPr>
          <p:cNvCxnSpPr/>
          <p:nvPr/>
        </p:nvCxnSpPr>
        <p:spPr>
          <a:xfrm>
            <a:off x="9353550" y="6123686"/>
            <a:ext cx="324000" cy="0"/>
          </a:xfrm>
          <a:prstGeom prst="line">
            <a:avLst/>
          </a:prstGeom>
          <a:ln w="57150">
            <a:solidFill>
              <a:srgbClr val="CC6600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3AF85E00-BEB0-4205-875F-DF0BBEC8B972}"/>
              </a:ext>
            </a:extLst>
          </p:cNvPr>
          <p:cNvCxnSpPr>
            <a:cxnSpLocks/>
          </p:cNvCxnSpPr>
          <p:nvPr/>
        </p:nvCxnSpPr>
        <p:spPr>
          <a:xfrm flipV="1">
            <a:off x="3637504" y="2357571"/>
            <a:ext cx="7891657" cy="128537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E545306-0F4A-4414-858C-DE4288552E73}"/>
              </a:ext>
            </a:extLst>
          </p:cNvPr>
          <p:cNvCxnSpPr/>
          <p:nvPr/>
        </p:nvCxnSpPr>
        <p:spPr>
          <a:xfrm flipV="1">
            <a:off x="3637504" y="3493410"/>
            <a:ext cx="5076000" cy="0"/>
          </a:xfrm>
          <a:prstGeom prst="line">
            <a:avLst/>
          </a:prstGeom>
          <a:ln w="9525">
            <a:solidFill>
              <a:schemeClr val="tx1">
                <a:lumMod val="75000"/>
                <a:lumOff val="25000"/>
              </a:schemeClr>
            </a:solidFill>
            <a:prstDash val="dash"/>
            <a:headEnd type="oval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5A27FD61-E565-4FF7-A97C-1D15E1CDB244}"/>
              </a:ext>
            </a:extLst>
          </p:cNvPr>
          <p:cNvCxnSpPr/>
          <p:nvPr/>
        </p:nvCxnSpPr>
        <p:spPr>
          <a:xfrm flipV="1">
            <a:off x="5156030" y="2954698"/>
            <a:ext cx="2138392" cy="538712"/>
          </a:xfrm>
          <a:prstGeom prst="line">
            <a:avLst/>
          </a:prstGeom>
          <a:ln w="38100">
            <a:solidFill>
              <a:srgbClr val="CC66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7436E4F-8478-4F30-966D-BF61AF5B6E7E}"/>
              </a:ext>
            </a:extLst>
          </p:cNvPr>
          <p:cNvCxnSpPr>
            <a:cxnSpLocks/>
          </p:cNvCxnSpPr>
          <p:nvPr/>
        </p:nvCxnSpPr>
        <p:spPr>
          <a:xfrm flipV="1">
            <a:off x="5476529" y="1618372"/>
            <a:ext cx="3370330" cy="884965"/>
          </a:xfrm>
          <a:prstGeom prst="line">
            <a:avLst/>
          </a:prstGeom>
          <a:ln w="38100">
            <a:solidFill>
              <a:srgbClr val="CC6600"/>
            </a:solidFill>
            <a:prstDash val="sysDot"/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F9772F4-E369-409B-98E0-F2388319B2F6}"/>
              </a:ext>
            </a:extLst>
          </p:cNvPr>
          <p:cNvSpPr txBox="1"/>
          <p:nvPr/>
        </p:nvSpPr>
        <p:spPr>
          <a:xfrm rot="20684525">
            <a:off x="7769009" y="1536657"/>
            <a:ext cx="72968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1000" dirty="0">
                <a:solidFill>
                  <a:srgbClr val="CC6600"/>
                </a:solidFill>
              </a:rPr>
              <a:t>na 100%</a:t>
            </a:r>
            <a:endParaRPr lang="en-US" sz="1000" dirty="0" err="1">
              <a:solidFill>
                <a:srgbClr val="CC66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41268E-F52D-4EB6-8D53-98B70FD235EB}"/>
              </a:ext>
            </a:extLst>
          </p:cNvPr>
          <p:cNvSpPr txBox="1"/>
          <p:nvPr/>
        </p:nvSpPr>
        <p:spPr>
          <a:xfrm rot="20684525">
            <a:off x="6413403" y="2805263"/>
            <a:ext cx="729687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1000" dirty="0">
                <a:solidFill>
                  <a:srgbClr val="CC6600"/>
                </a:solidFill>
              </a:rPr>
              <a:t>na 100%</a:t>
            </a:r>
            <a:endParaRPr lang="en-US" sz="1000" dirty="0" err="1">
              <a:solidFill>
                <a:srgbClr val="CC6600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445D435-558B-48AC-8EEA-6E5530DB04F4}"/>
              </a:ext>
            </a:extLst>
          </p:cNvPr>
          <p:cNvSpPr txBox="1"/>
          <p:nvPr/>
        </p:nvSpPr>
        <p:spPr>
          <a:xfrm>
            <a:off x="11341632" y="5842491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375kWh</a:t>
            </a:r>
          </a:p>
          <a:p>
            <a:pPr algn="ctr"/>
            <a:r>
              <a:rPr lang="sk-SK" sz="1400" b="1" dirty="0">
                <a:solidFill>
                  <a:srgbClr val="00B0F0"/>
                </a:solidFill>
              </a:rPr>
              <a:t>22hod</a:t>
            </a:r>
          </a:p>
        </p:txBody>
      </p:sp>
      <p:sp>
        <p:nvSpPr>
          <p:cNvPr id="51" name="BlokTextu 50">
            <a:extLst>
              <a:ext uri="{FF2B5EF4-FFF2-40B4-BE49-F238E27FC236}">
                <a16:creationId xmlns:a16="http://schemas.microsoft.com/office/drawing/2014/main" id="{43DDAF16-C921-424E-9D31-1778EB16377A}"/>
              </a:ext>
            </a:extLst>
          </p:cNvPr>
          <p:cNvSpPr txBox="1"/>
          <p:nvPr/>
        </p:nvSpPr>
        <p:spPr>
          <a:xfrm>
            <a:off x="4841239" y="5973044"/>
            <a:ext cx="896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k-SK" sz="1400" dirty="0"/>
              <a:t>375kWh</a:t>
            </a:r>
          </a:p>
          <a:p>
            <a:pPr algn="ctr"/>
            <a:r>
              <a:rPr lang="sk-SK" sz="1400" b="1" dirty="0">
                <a:solidFill>
                  <a:srgbClr val="CC3300"/>
                </a:solidFill>
              </a:rPr>
              <a:t>2,3hod</a:t>
            </a:r>
          </a:p>
        </p:txBody>
      </p:sp>
      <p:sp>
        <p:nvSpPr>
          <p:cNvPr id="5" name="Rovnoramenný trojuholník 4">
            <a:extLst>
              <a:ext uri="{FF2B5EF4-FFF2-40B4-BE49-F238E27FC236}">
                <a16:creationId xmlns:a16="http://schemas.microsoft.com/office/drawing/2014/main" id="{95FAB614-D1DE-40F1-AB51-F411E3760EF8}"/>
              </a:ext>
            </a:extLst>
          </p:cNvPr>
          <p:cNvSpPr/>
          <p:nvPr/>
        </p:nvSpPr>
        <p:spPr>
          <a:xfrm>
            <a:off x="5028904" y="5787004"/>
            <a:ext cx="448336" cy="123747"/>
          </a:xfrm>
          <a:prstGeom prst="triangle">
            <a:avLst/>
          </a:prstGeom>
          <a:solidFill>
            <a:srgbClr val="CC33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endParaRPr lang="sk-SK" sz="1400" dirty="0" err="1">
              <a:solidFill>
                <a:schemeClr val="bg1"/>
              </a:solidFill>
            </a:endParaRPr>
          </a:p>
        </p:txBody>
      </p:sp>
      <p:sp>
        <p:nvSpPr>
          <p:cNvPr id="52" name="Rovnoramenný trojuholník 51">
            <a:extLst>
              <a:ext uri="{FF2B5EF4-FFF2-40B4-BE49-F238E27FC236}">
                <a16:creationId xmlns:a16="http://schemas.microsoft.com/office/drawing/2014/main" id="{3944D3D5-9AC1-46CD-8D71-37E22E7A31D1}"/>
              </a:ext>
            </a:extLst>
          </p:cNvPr>
          <p:cNvSpPr/>
          <p:nvPr/>
        </p:nvSpPr>
        <p:spPr>
          <a:xfrm>
            <a:off x="11529161" y="5663257"/>
            <a:ext cx="448336" cy="123747"/>
          </a:xfrm>
          <a:prstGeom prst="triangle">
            <a:avLst/>
          </a:prstGeom>
          <a:solidFill>
            <a:srgbClr val="00B0F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endParaRPr lang="sk-SK" sz="1400" dirty="0" err="1">
              <a:solidFill>
                <a:schemeClr val="bg1"/>
              </a:solidFill>
            </a:endParaRPr>
          </a:p>
        </p:txBody>
      </p:sp>
      <p:cxnSp>
        <p:nvCxnSpPr>
          <p:cNvPr id="53" name="Straight Connector 65">
            <a:extLst>
              <a:ext uri="{FF2B5EF4-FFF2-40B4-BE49-F238E27FC236}">
                <a16:creationId xmlns:a16="http://schemas.microsoft.com/office/drawing/2014/main" id="{32EF6B62-DAE7-4D57-BC18-0C126D16B86B}"/>
              </a:ext>
            </a:extLst>
          </p:cNvPr>
          <p:cNvCxnSpPr>
            <a:cxnSpLocks/>
          </p:cNvCxnSpPr>
          <p:nvPr/>
        </p:nvCxnSpPr>
        <p:spPr>
          <a:xfrm>
            <a:off x="11747890" y="2100322"/>
            <a:ext cx="0" cy="3413110"/>
          </a:xfrm>
          <a:prstGeom prst="line">
            <a:avLst/>
          </a:prstGeom>
          <a:ln w="19050" cap="flat">
            <a:solidFill>
              <a:srgbClr val="00B0F0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0E4F7D-A0BE-487E-935C-9B0299AF1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711" y="4889816"/>
            <a:ext cx="10790578" cy="784774"/>
          </a:xfrm>
        </p:spPr>
        <p:txBody>
          <a:bodyPr/>
          <a:lstStyle/>
          <a:p>
            <a:pPr algn="ctr"/>
            <a:r>
              <a:rPr lang="cs-CZ" dirty="0" err="1">
                <a:solidFill>
                  <a:schemeClr val="accent4">
                    <a:lumMod val="75000"/>
                  </a:schemeClr>
                </a:solidFill>
              </a:rPr>
              <a:t>Kompletná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4">
                    <a:lumMod val="75000"/>
                  </a:schemeClr>
                </a:solidFill>
              </a:rPr>
              <a:t>ťažká</a:t>
            </a:r>
            <a:r>
              <a:rPr lang="cs-CZ" dirty="0">
                <a:solidFill>
                  <a:schemeClr val="accent4">
                    <a:lumMod val="75000"/>
                  </a:schemeClr>
                </a:solidFill>
              </a:rPr>
              <a:t> rada – FH, FM, FMX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F56B45-C16B-4747-BE2E-3233C13FE21D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45" b="21145"/>
          <a:stretch>
            <a:fillRect/>
          </a:stretch>
        </p:blipFill>
        <p:spPr>
          <a:xfrm>
            <a:off x="0" y="763600"/>
            <a:ext cx="12192000" cy="394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888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4FB7F1C2-8994-48B4-B1FA-3949E9A3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49" y="648093"/>
            <a:ext cx="4919973" cy="467918"/>
          </a:xfrm>
        </p:spPr>
        <p:txBody>
          <a:bodyPr/>
          <a:lstStyle/>
          <a:p>
            <a:r>
              <a:rPr lang="sk-SK" dirty="0"/>
              <a:t>Rozloženie komponentov</a:t>
            </a:r>
            <a:endParaRPr lang="sv-SE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3CAB4E-FBF9-44F6-963C-B05A717350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3274" y="1219255"/>
            <a:ext cx="3830893" cy="2373019"/>
          </a:xfrm>
          <a:prstGeom prst="rect">
            <a:avLst/>
          </a:prstGeom>
        </p:spPr>
      </p:pic>
      <p:pic>
        <p:nvPicPr>
          <p:cNvPr id="21" name="Picture 1" descr="image001">
            <a:extLst>
              <a:ext uri="{FF2B5EF4-FFF2-40B4-BE49-F238E27FC236}">
                <a16:creationId xmlns:a16="http://schemas.microsoft.com/office/drawing/2014/main" id="{0C85F1FF-0267-482D-8803-EF55C2A17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4540" y="3725714"/>
            <a:ext cx="3494985" cy="1943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02CF0B8-7533-48E5-851A-E77CC1932F86}"/>
              </a:ext>
            </a:extLst>
          </p:cNvPr>
          <p:cNvSpPr txBox="1"/>
          <p:nvPr/>
        </p:nvSpPr>
        <p:spPr>
          <a:xfrm>
            <a:off x="402475" y="3883375"/>
            <a:ext cx="315998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67" dirty="0">
                <a:latin typeface="Arial" panose="020B0604020202020204" pitchFamily="34" charset="0"/>
                <a:cs typeface="Arial" panose="020B0604020202020204" pitchFamily="34" charset="0"/>
              </a:rPr>
              <a:t>Modul </a:t>
            </a:r>
            <a:r>
              <a:rPr lang="cs-CZ" sz="1867" dirty="0">
                <a:latin typeface="Arial" panose="020B0604020202020204" pitchFamily="34" charset="0"/>
                <a:cs typeface="Arial" panose="020B0604020202020204" pitchFamily="34" charset="0"/>
              </a:rPr>
              <a:t>pod kabinou</a:t>
            </a:r>
            <a:endParaRPr lang="sv-S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790B53-22FE-4B44-895E-1C167800D711}"/>
              </a:ext>
            </a:extLst>
          </p:cNvPr>
          <p:cNvSpPr txBox="1"/>
          <p:nvPr/>
        </p:nvSpPr>
        <p:spPr>
          <a:xfrm>
            <a:off x="8233274" y="5715139"/>
            <a:ext cx="340589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67" dirty="0">
                <a:latin typeface="Arial" panose="020B0604020202020204" pitchFamily="34" charset="0"/>
                <a:cs typeface="Arial" panose="020B0604020202020204" pitchFamily="34" charset="0"/>
              </a:rPr>
              <a:t>Elektromotory a </a:t>
            </a:r>
            <a:r>
              <a:rPr lang="cs-CZ" sz="1867" dirty="0" err="1">
                <a:latin typeface="Arial" panose="020B0604020202020204" pitchFamily="34" charset="0"/>
                <a:cs typeface="Arial" panose="020B0604020202020204" pitchFamily="34" charset="0"/>
              </a:rPr>
              <a:t>prevodovka</a:t>
            </a:r>
            <a:endParaRPr lang="sv-S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D5284D5-3B82-4DDD-A97D-9AE886F89005}"/>
              </a:ext>
            </a:extLst>
          </p:cNvPr>
          <p:cNvSpPr txBox="1"/>
          <p:nvPr/>
        </p:nvSpPr>
        <p:spPr>
          <a:xfrm>
            <a:off x="8194515" y="837921"/>
            <a:ext cx="304142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67" dirty="0">
                <a:latin typeface="Arial" panose="020B0604020202020204" pitchFamily="34" charset="0"/>
                <a:cs typeface="Arial" panose="020B0604020202020204" pitchFamily="34" charset="0"/>
              </a:rPr>
              <a:t>Energy </a:t>
            </a:r>
            <a:r>
              <a:rPr lang="sk-SK" sz="1867" dirty="0" err="1">
                <a:latin typeface="Arial" panose="020B0604020202020204" pitchFamily="34" charset="0"/>
                <a:cs typeface="Arial" panose="020B0604020202020204" pitchFamily="34" charset="0"/>
              </a:rPr>
              <a:t>Storage</a:t>
            </a:r>
            <a:r>
              <a:rPr lang="sk-SK" sz="1867" dirty="0">
                <a:latin typeface="Arial" panose="020B0604020202020204" pitchFamily="34" charset="0"/>
                <a:cs typeface="Arial" panose="020B0604020202020204" pitchFamily="34" charset="0"/>
              </a:rPr>
              <a:t> System</a:t>
            </a:r>
            <a:endParaRPr lang="sv-SE" sz="18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67150C8-E49D-4202-8175-C6F38DA124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961" y="1862171"/>
            <a:ext cx="5585912" cy="4232624"/>
          </a:xfrm>
          <a:prstGeom prst="rect">
            <a:avLst/>
          </a:prstGeom>
        </p:spPr>
      </p:pic>
      <p:pic>
        <p:nvPicPr>
          <p:cNvPr id="22" name="Picture 21" descr="A picture containing toy&#10;&#10;Description automatically generated">
            <a:extLst>
              <a:ext uri="{FF2B5EF4-FFF2-40B4-BE49-F238E27FC236}">
                <a16:creationId xmlns:a16="http://schemas.microsoft.com/office/drawing/2014/main" id="{F397A055-5AAD-4DDF-BF19-F5C4BFD572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546" y="1615955"/>
            <a:ext cx="3410991" cy="210975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68B735F-71A5-4148-9636-CFDFA0B78478}"/>
              </a:ext>
            </a:extLst>
          </p:cNvPr>
          <p:cNvCxnSpPr>
            <a:cxnSpLocks/>
          </p:cNvCxnSpPr>
          <p:nvPr/>
        </p:nvCxnSpPr>
        <p:spPr>
          <a:xfrm flipH="1" flipV="1">
            <a:off x="5658522" y="3725714"/>
            <a:ext cx="2535993" cy="86983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80461E3-A8FE-486E-9A74-C3BC12E3A222}"/>
              </a:ext>
            </a:extLst>
          </p:cNvPr>
          <p:cNvCxnSpPr>
            <a:cxnSpLocks/>
          </p:cNvCxnSpPr>
          <p:nvPr/>
        </p:nvCxnSpPr>
        <p:spPr>
          <a:xfrm flipH="1">
            <a:off x="6738443" y="3179559"/>
            <a:ext cx="2174912" cy="430763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43A682C-A041-4C53-8B28-94F5A03F33C7}"/>
              </a:ext>
            </a:extLst>
          </p:cNvPr>
          <p:cNvCxnSpPr>
            <a:cxnSpLocks/>
          </p:cNvCxnSpPr>
          <p:nvPr/>
        </p:nvCxnSpPr>
        <p:spPr>
          <a:xfrm>
            <a:off x="2608603" y="3610322"/>
            <a:ext cx="1522333" cy="891694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52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4B544BF-7DA6-4567-9E17-911F239E6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5098" y="1599656"/>
            <a:ext cx="3843949" cy="2162223"/>
          </a:xfr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4FB7F1C2-8994-48B4-B1FA-3949E9A3D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549" y="588953"/>
            <a:ext cx="6651955" cy="611086"/>
          </a:xfrm>
        </p:spPr>
        <p:txBody>
          <a:bodyPr/>
          <a:lstStyle/>
          <a:p>
            <a:r>
              <a:rPr lang="cs-CZ" dirty="0"/>
              <a:t>Hnací </a:t>
            </a:r>
            <a:r>
              <a:rPr lang="cs-CZ" dirty="0" err="1"/>
              <a:t>reťazec</a:t>
            </a:r>
            <a:r>
              <a:rPr lang="cs-CZ" dirty="0"/>
              <a:t> a </a:t>
            </a:r>
            <a:r>
              <a:rPr lang="cs-CZ" dirty="0" err="1"/>
              <a:t>batérie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DA3364-0EB9-42DF-B3C3-C9799CFFC2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651" y="2767285"/>
            <a:ext cx="5199002" cy="3505096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E480DD23-ED2E-420D-ADE3-4F834E033B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560538"/>
              </p:ext>
            </p:extLst>
          </p:nvPr>
        </p:nvGraphicFramePr>
        <p:xfrm>
          <a:off x="6327030" y="3850586"/>
          <a:ext cx="4941604" cy="1993854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357944">
                  <a:extLst>
                    <a:ext uri="{9D8B030D-6E8A-4147-A177-3AD203B41FA5}">
                      <a16:colId xmlns:a16="http://schemas.microsoft.com/office/drawing/2014/main" val="1720436297"/>
                    </a:ext>
                  </a:extLst>
                </a:gridCol>
                <a:gridCol w="773791">
                  <a:extLst>
                    <a:ext uri="{9D8B030D-6E8A-4147-A177-3AD203B41FA5}">
                      <a16:colId xmlns:a16="http://schemas.microsoft.com/office/drawing/2014/main" val="3976029462"/>
                    </a:ext>
                  </a:extLst>
                </a:gridCol>
                <a:gridCol w="1017222">
                  <a:extLst>
                    <a:ext uri="{9D8B030D-6E8A-4147-A177-3AD203B41FA5}">
                      <a16:colId xmlns:a16="http://schemas.microsoft.com/office/drawing/2014/main" val="1327177293"/>
                    </a:ext>
                  </a:extLst>
                </a:gridCol>
                <a:gridCol w="726398">
                  <a:extLst>
                    <a:ext uri="{9D8B030D-6E8A-4147-A177-3AD203B41FA5}">
                      <a16:colId xmlns:a16="http://schemas.microsoft.com/office/drawing/2014/main" val="4180946200"/>
                    </a:ext>
                  </a:extLst>
                </a:gridCol>
                <a:gridCol w="1066249">
                  <a:extLst>
                    <a:ext uri="{9D8B030D-6E8A-4147-A177-3AD203B41FA5}">
                      <a16:colId xmlns:a16="http://schemas.microsoft.com/office/drawing/2014/main" val="2715423807"/>
                    </a:ext>
                  </a:extLst>
                </a:gridCol>
              </a:tblGrid>
              <a:tr h="393043">
                <a:tc>
                  <a:txBody>
                    <a:bodyPr/>
                    <a:lstStyle/>
                    <a:p>
                      <a:pPr algn="ctr"/>
                      <a:endParaRPr lang="sv-SE" sz="1400" dirty="0">
                        <a:effectLst/>
                      </a:endParaRPr>
                    </a:p>
                  </a:txBody>
                  <a:tcPr marL="67036" marR="67036" marT="33517" marB="33517"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T</a:t>
                      </a:r>
                      <a:r>
                        <a:rPr lang="cs-CZ" sz="1400" dirty="0">
                          <a:effectLst/>
                        </a:rPr>
                        <a:t>ahač</a:t>
                      </a:r>
                      <a:endParaRPr lang="sv-SE" sz="1400" dirty="0">
                        <a:effectLst/>
                      </a:endParaRPr>
                    </a:p>
                  </a:txBody>
                  <a:tcPr marL="99968" marR="99968" marT="49984" marB="49984" anchor="ctr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400" dirty="0" err="1">
                          <a:effectLst/>
                        </a:rPr>
                        <a:t>Podvozok</a:t>
                      </a:r>
                      <a:endParaRPr lang="sv-SE" sz="1400" dirty="0">
                        <a:effectLst/>
                      </a:endParaRPr>
                    </a:p>
                  </a:txBody>
                  <a:tcPr marL="99968" marR="99968" marT="49984" marB="49984" anchor="ctr"/>
                </a:tc>
                <a:tc hMerge="1">
                  <a:txBody>
                    <a:bodyPr/>
                    <a:lstStyle/>
                    <a:p>
                      <a:endParaRPr lang="sv-S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9490238"/>
                  </a:ext>
                </a:extLst>
              </a:tr>
              <a:tr h="4873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aseline="0" dirty="0">
                          <a:effectLst/>
                        </a:rPr>
                        <a:t>Počet </a:t>
                      </a:r>
                      <a:r>
                        <a:rPr lang="sv-SE" sz="1400" baseline="0" dirty="0">
                          <a:effectLst/>
                        </a:rPr>
                        <a:t>bater</a:t>
                      </a:r>
                      <a:r>
                        <a:rPr lang="cs-CZ" sz="1400" baseline="0" dirty="0" err="1">
                          <a:effectLst/>
                        </a:rPr>
                        <a:t>ií</a:t>
                      </a:r>
                      <a:endParaRPr lang="sv-SE" sz="1400" dirty="0">
                        <a:effectLst/>
                      </a:endParaRP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>
                          <a:effectLst/>
                        </a:rPr>
                        <a:t>FH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FM/FMX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FH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FM/FMX</a:t>
                      </a:r>
                    </a:p>
                  </a:txBody>
                  <a:tcPr marL="67036" marR="67036" marT="33517" marB="33517" anchor="ctr"/>
                </a:tc>
                <a:extLst>
                  <a:ext uri="{0D108BD9-81ED-4DB2-BD59-A6C34878D82A}">
                    <a16:rowId xmlns:a16="http://schemas.microsoft.com/office/drawing/2014/main" val="2185004623"/>
                  </a:ext>
                </a:extLst>
              </a:tr>
              <a:tr h="556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180-360 kWh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(2-4 bateri</a:t>
                      </a:r>
                      <a:r>
                        <a:rPr lang="cs-CZ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sv-SE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n/a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n/a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X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effectLst/>
                        </a:rPr>
                        <a:t>X</a:t>
                      </a:r>
                    </a:p>
                  </a:txBody>
                  <a:tcPr marL="67036" marR="67036" marT="33517" marB="33517" anchor="ctr"/>
                </a:tc>
                <a:extLst>
                  <a:ext uri="{0D108BD9-81ED-4DB2-BD59-A6C34878D82A}">
                    <a16:rowId xmlns:a16="http://schemas.microsoft.com/office/drawing/2014/main" val="2130113944"/>
                  </a:ext>
                </a:extLst>
              </a:tr>
              <a:tr h="5567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450-540 kWh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(5-6 bateri</a:t>
                      </a:r>
                      <a:r>
                        <a:rPr lang="cs-CZ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í</a:t>
                      </a:r>
                      <a:r>
                        <a:rPr lang="sv-SE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X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X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>
                          <a:effectLst/>
                        </a:rPr>
                        <a:t>X</a:t>
                      </a:r>
                    </a:p>
                  </a:txBody>
                  <a:tcPr marL="67036" marR="67036" marT="33517" marB="3351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400" dirty="0">
                          <a:effectLst/>
                        </a:rPr>
                        <a:t>X</a:t>
                      </a:r>
                    </a:p>
                  </a:txBody>
                  <a:tcPr marL="67036" marR="67036" marT="33517" marB="33517" anchor="ctr"/>
                </a:tc>
                <a:extLst>
                  <a:ext uri="{0D108BD9-81ED-4DB2-BD59-A6C34878D82A}">
                    <a16:rowId xmlns:a16="http://schemas.microsoft.com/office/drawing/2014/main" val="770123867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B7E5225-D189-4960-A13D-CC3E9C0E0A86}"/>
              </a:ext>
            </a:extLst>
          </p:cNvPr>
          <p:cNvSpPr txBox="1"/>
          <p:nvPr/>
        </p:nvSpPr>
        <p:spPr>
          <a:xfrm>
            <a:off x="1303564" y="1534170"/>
            <a:ext cx="3699763" cy="1339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alebo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3 ele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tric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ké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 motor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  <a:p>
            <a:pPr>
              <a:lnSpc>
                <a:spcPct val="150000"/>
              </a:lnSpc>
            </a:pP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I-Shift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prevodovka</a:t>
            </a: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330 kW alebo 490 kW trvale</a:t>
            </a:r>
            <a:r>
              <a:rPr lang="sv-SE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sz="254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BD891C-2FB9-4D18-B93B-68BCBEE88F07}"/>
              </a:ext>
            </a:extLst>
          </p:cNvPr>
          <p:cNvSpPr txBox="1"/>
          <p:nvPr/>
        </p:nvSpPr>
        <p:spPr>
          <a:xfrm>
            <a:off x="8907072" y="1729361"/>
            <a:ext cx="2569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Až do </a:t>
            </a:r>
            <a:r>
              <a:rPr lang="sv-SE" sz="2000" dirty="0">
                <a:latin typeface="Arial" panose="020B0604020202020204" pitchFamily="34" charset="0"/>
                <a:cs typeface="Arial" panose="020B0604020202020204" pitchFamily="34" charset="0"/>
              </a:rPr>
              <a:t>540 kWh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334FD5-B37A-46D8-A157-D1643C2D0669}"/>
              </a:ext>
            </a:extLst>
          </p:cNvPr>
          <p:cNvSpPr/>
          <p:nvPr/>
        </p:nvSpPr>
        <p:spPr>
          <a:xfrm>
            <a:off x="480651" y="1327182"/>
            <a:ext cx="5345591" cy="4600282"/>
          </a:xfrm>
          <a:prstGeom prst="rect">
            <a:avLst/>
          </a:prstGeom>
          <a:noFill/>
          <a:ln w="31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40">
              <a:solidFill>
                <a:schemeClr val="bg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8FF7C6-34C9-4017-8672-2C8BC33100DA}"/>
              </a:ext>
            </a:extLst>
          </p:cNvPr>
          <p:cNvSpPr/>
          <p:nvPr/>
        </p:nvSpPr>
        <p:spPr>
          <a:xfrm>
            <a:off x="6096000" y="1327181"/>
            <a:ext cx="5537443" cy="4600283"/>
          </a:xfrm>
          <a:prstGeom prst="rect">
            <a:avLst/>
          </a:prstGeom>
          <a:noFill/>
          <a:ln w="3175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540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8B0241-D06B-4580-AA63-AD91B51A1D6B}"/>
              </a:ext>
            </a:extLst>
          </p:cNvPr>
          <p:cNvSpPr txBox="1"/>
          <p:nvPr/>
        </p:nvSpPr>
        <p:spPr>
          <a:xfrm>
            <a:off x="738549" y="4972887"/>
            <a:ext cx="1695725" cy="42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67" dirty="0">
                <a:latin typeface="Arial" panose="020B0604020202020204" pitchFamily="34" charset="0"/>
                <a:cs typeface="Arial" panose="020B0604020202020204" pitchFamily="34" charset="0"/>
              </a:rPr>
              <a:t>Hnací agregát s </a:t>
            </a:r>
            <a:endParaRPr lang="sv-SE" sz="1067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v-SE" sz="1067" dirty="0">
                <a:latin typeface="Arial" panose="020B0604020202020204" pitchFamily="34" charset="0"/>
                <a:cs typeface="Arial" panose="020B0604020202020204" pitchFamily="34" charset="0"/>
              </a:rPr>
              <a:t>3 ele</a:t>
            </a:r>
            <a:r>
              <a:rPr lang="cs-CZ" sz="1067" dirty="0" err="1">
                <a:latin typeface="Arial" panose="020B0604020202020204" pitchFamily="34" charset="0"/>
                <a:cs typeface="Arial" panose="020B0604020202020204" pitchFamily="34" charset="0"/>
              </a:rPr>
              <a:t>ktromotormi</a:t>
            </a:r>
            <a:endParaRPr lang="en-US" sz="10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473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/>
          <p:cNvSpPr>
            <a:spLocks noGrp="1"/>
          </p:cNvSpPr>
          <p:nvPr>
            <p:ph type="body" sz="quarter" idx="11"/>
          </p:nvPr>
        </p:nvSpPr>
        <p:spPr>
          <a:xfrm>
            <a:off x="8422601" y="2734692"/>
            <a:ext cx="1921195" cy="722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</a:rPr>
              <a:t>43 kW</a:t>
            </a:r>
            <a:endParaRPr lang="sk-SK" sz="3600" b="1" dirty="0">
              <a:solidFill>
                <a:srgbClr val="FF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72408">
            <a:off x="5120713" y="2241737"/>
            <a:ext cx="1577348" cy="1708664"/>
          </a:xfrm>
          <a:prstGeom prst="rect">
            <a:avLst/>
          </a:prstGeom>
          <a:ln w="50800">
            <a:noFill/>
            <a:miter lim="800000"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12155" flipH="1">
            <a:off x="5022063" y="3718589"/>
            <a:ext cx="1920803" cy="1702799"/>
          </a:xfrm>
          <a:prstGeom prst="rect">
            <a:avLst/>
          </a:prstGeom>
          <a:ln w="50800">
            <a:noFill/>
            <a:miter lim="800000"/>
          </a:ln>
          <a:effectLst/>
        </p:spPr>
      </p:pic>
      <p:sp>
        <p:nvSpPr>
          <p:cNvPr id="15" name="Text Placeholder 44">
            <a:extLst>
              <a:ext uri="{FF2B5EF4-FFF2-40B4-BE49-F238E27FC236}">
                <a16:creationId xmlns:a16="http://schemas.microsoft.com/office/drawing/2014/main" id="{1F9DCC60-F6F5-4DDC-B3A8-401126E7E1ED}"/>
              </a:ext>
            </a:extLst>
          </p:cNvPr>
          <p:cNvSpPr txBox="1">
            <a:spLocks/>
          </p:cNvSpPr>
          <p:nvPr/>
        </p:nvSpPr>
        <p:spPr>
          <a:xfrm>
            <a:off x="4319099" y="4874393"/>
            <a:ext cx="1707653" cy="490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9846" indent="-189846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·"/>
              <a:defRPr lang="en-US" sz="2133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408253" indent="-204966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579618" indent="-157925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Volvo Novum" panose="020B050304050206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806425" indent="-2234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1048352" indent="-2066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b="1" dirty="0"/>
              <a:t>DC – CSS2</a:t>
            </a:r>
            <a:endParaRPr lang="cs-CZ" dirty="0"/>
          </a:p>
        </p:txBody>
      </p:sp>
      <p:sp>
        <p:nvSpPr>
          <p:cNvPr id="20" name="Text Placeholder 44">
            <a:extLst>
              <a:ext uri="{FF2B5EF4-FFF2-40B4-BE49-F238E27FC236}">
                <a16:creationId xmlns:a16="http://schemas.microsoft.com/office/drawing/2014/main" id="{919EAA43-61C2-44EC-8B21-BEE9FBA6114A}"/>
              </a:ext>
            </a:extLst>
          </p:cNvPr>
          <p:cNvSpPr txBox="1">
            <a:spLocks/>
          </p:cNvSpPr>
          <p:nvPr/>
        </p:nvSpPr>
        <p:spPr>
          <a:xfrm>
            <a:off x="5065922" y="1881510"/>
            <a:ext cx="1833087" cy="445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9846" indent="-189846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·"/>
              <a:defRPr lang="en-US" sz="2133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408253" indent="-204966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579618" indent="-157925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Volvo Novum" panose="020B050304050206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806425" indent="-2234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1048352" indent="-2066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000" b="1" dirty="0"/>
              <a:t>AC- Typ 2</a:t>
            </a:r>
            <a:r>
              <a:rPr lang="sk-SK" sz="2000" dirty="0"/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B9A4B52-FC7D-46FA-9A63-C1552DD58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0377" y="333215"/>
            <a:ext cx="1833087" cy="23046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F921F9B-1E0C-420D-80B4-27E844F199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1" t="8672" r="18327" b="12629"/>
          <a:stretch/>
        </p:blipFill>
        <p:spPr>
          <a:xfrm>
            <a:off x="1623260" y="635183"/>
            <a:ext cx="1651433" cy="1784138"/>
          </a:xfrm>
          <a:prstGeom prst="rect">
            <a:avLst/>
          </a:prstGeom>
        </p:spPr>
      </p:pic>
      <p:sp>
        <p:nvSpPr>
          <p:cNvPr id="26" name="Text Placeholder 44">
            <a:extLst>
              <a:ext uri="{FF2B5EF4-FFF2-40B4-BE49-F238E27FC236}">
                <a16:creationId xmlns:a16="http://schemas.microsoft.com/office/drawing/2014/main" id="{171B4A47-16E2-4C21-AADC-765BF01C9A5D}"/>
              </a:ext>
            </a:extLst>
          </p:cNvPr>
          <p:cNvSpPr txBox="1">
            <a:spLocks/>
          </p:cNvSpPr>
          <p:nvPr/>
        </p:nvSpPr>
        <p:spPr>
          <a:xfrm>
            <a:off x="8297452" y="3911573"/>
            <a:ext cx="2171494" cy="722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9846" indent="-189846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·"/>
              <a:defRPr lang="en-US" sz="2133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408253" indent="-204966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579618" indent="-157925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Volvo Novum" panose="020B050304050206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806425" indent="-2234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1048352" indent="-2066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>
                <a:solidFill>
                  <a:srgbClr val="FF0000"/>
                </a:solidFill>
              </a:rPr>
              <a:t>250 kW</a:t>
            </a:r>
          </a:p>
        </p:txBody>
      </p:sp>
      <p:sp>
        <p:nvSpPr>
          <p:cNvPr id="27" name="Text Placeholder 44">
            <a:extLst>
              <a:ext uri="{FF2B5EF4-FFF2-40B4-BE49-F238E27FC236}">
                <a16:creationId xmlns:a16="http://schemas.microsoft.com/office/drawing/2014/main" id="{0728F14D-E43E-43F5-A585-CBAB2AC2103B}"/>
              </a:ext>
            </a:extLst>
          </p:cNvPr>
          <p:cNvSpPr txBox="1">
            <a:spLocks/>
          </p:cNvSpPr>
          <p:nvPr/>
        </p:nvSpPr>
        <p:spPr>
          <a:xfrm>
            <a:off x="1623260" y="2734690"/>
            <a:ext cx="1921195" cy="7227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9846" indent="-189846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·"/>
              <a:defRPr lang="en-US" sz="2133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408253" indent="-204966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579618" indent="-157925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Volvo Novum" panose="020B050304050206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806425" indent="-2234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1048352" indent="-2066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Volvo Novum" panose="020B0503040502060204" pitchFamily="34" charset="0"/>
              <a:buNone/>
            </a:pPr>
            <a:r>
              <a:rPr lang="sk-SK" sz="3600" b="1" dirty="0">
                <a:solidFill>
                  <a:srgbClr val="FF0000"/>
                </a:solidFill>
              </a:rPr>
              <a:t>22</a:t>
            </a:r>
            <a:r>
              <a:rPr lang="en-US" sz="3600" b="1" dirty="0">
                <a:solidFill>
                  <a:srgbClr val="FF0000"/>
                </a:solidFill>
              </a:rPr>
              <a:t> kW</a:t>
            </a:r>
          </a:p>
        </p:txBody>
      </p:sp>
      <p:sp>
        <p:nvSpPr>
          <p:cNvPr id="28" name="Text Placeholder 44">
            <a:extLst>
              <a:ext uri="{FF2B5EF4-FFF2-40B4-BE49-F238E27FC236}">
                <a16:creationId xmlns:a16="http://schemas.microsoft.com/office/drawing/2014/main" id="{BD09AE26-AC61-44EA-B89C-716264AC1689}"/>
              </a:ext>
            </a:extLst>
          </p:cNvPr>
          <p:cNvSpPr txBox="1">
            <a:spLocks/>
          </p:cNvSpPr>
          <p:nvPr/>
        </p:nvSpPr>
        <p:spPr>
          <a:xfrm>
            <a:off x="1509767" y="3893743"/>
            <a:ext cx="2158782" cy="722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9846" indent="-189846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·"/>
              <a:defRPr lang="en-US" sz="2133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408253" indent="-204966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579618" indent="-157925" algn="l" defTabSz="967710" rtl="0" eaLnBrk="1" fontAlgn="base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Volvo Novum" panose="020B0503040502060204" pitchFamily="34" charset="0"/>
              <a:buChar char="•"/>
              <a:defRPr lang="en-US" sz="16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806425" indent="-2234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1048352" indent="-206647" algn="l" defTabSz="967710" rtl="0" eaLnBrk="1" latinLnBrk="0" hangingPunct="1">
              <a:lnSpc>
                <a:spcPct val="110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Volvo Novum" panose="020B0503040502060204" pitchFamily="34" charset="0"/>
              <a:buChar char="•"/>
              <a:defRPr sz="1467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3600" b="1" dirty="0">
                <a:solidFill>
                  <a:srgbClr val="FF0000"/>
                </a:solidFill>
              </a:rPr>
              <a:t>150 kW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AC7B93-6225-48D0-B812-08C618ABD533}"/>
              </a:ext>
            </a:extLst>
          </p:cNvPr>
          <p:cNvSpPr txBox="1"/>
          <p:nvPr/>
        </p:nvSpPr>
        <p:spPr>
          <a:xfrm>
            <a:off x="1843586" y="3283429"/>
            <a:ext cx="1225015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2400" dirty="0"/>
              <a:t>32Amp</a:t>
            </a:r>
            <a:endParaRPr lang="en-US" sz="2400" dirty="0" err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F78AD7-6B81-4010-B28A-BFECCBA88B4B}"/>
              </a:ext>
            </a:extLst>
          </p:cNvPr>
          <p:cNvSpPr txBox="1"/>
          <p:nvPr/>
        </p:nvSpPr>
        <p:spPr>
          <a:xfrm>
            <a:off x="8671954" y="3272778"/>
            <a:ext cx="1231427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2400" dirty="0"/>
              <a:t>63Amp</a:t>
            </a:r>
            <a:endParaRPr lang="en-US" sz="2400" dirty="0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70B59D-BBBD-470B-A724-15F63700B413}"/>
              </a:ext>
            </a:extLst>
          </p:cNvPr>
          <p:cNvSpPr txBox="1"/>
          <p:nvPr/>
        </p:nvSpPr>
        <p:spPr>
          <a:xfrm>
            <a:off x="1759429" y="4449661"/>
            <a:ext cx="142699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2400" dirty="0"/>
              <a:t>250Amp</a:t>
            </a:r>
            <a:endParaRPr lang="en-US" sz="24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3B04C5-857D-457A-80B6-5A81F674D421}"/>
              </a:ext>
            </a:extLst>
          </p:cNvPr>
          <p:cNvSpPr txBox="1"/>
          <p:nvPr/>
        </p:nvSpPr>
        <p:spPr>
          <a:xfrm>
            <a:off x="8578979" y="4431831"/>
            <a:ext cx="145264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2400" dirty="0"/>
              <a:t>400Amp</a:t>
            </a:r>
            <a:endParaRPr lang="en-US" sz="2400" dirty="0" err="1"/>
          </a:p>
        </p:txBody>
      </p:sp>
    </p:spTree>
    <p:extLst>
      <p:ext uri="{BB962C8B-B14F-4D97-AF65-F5344CB8AC3E}">
        <p14:creationId xmlns:p14="http://schemas.microsoft.com/office/powerpoint/2010/main" val="3088156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3D7E0F-3DAD-4805-B1D9-9C7B52F38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DFD6-CCA0-4955-9946-018A1680B9D7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0D8C8ECC-04ED-44F4-8AB9-7AC3E3697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012F0B96-89A2-4839-B183-A18A1B7E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C8CEBE9B-9097-4E3E-8450-075FF163E0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k-SK" dirty="0"/>
              <a:t>Udržateľnosť a redukcia CO2 naprieč segmentami</a:t>
            </a:r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id="{41868C7D-7963-40A9-8AC3-5B68EDBB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Vízie do budúcnosti</a:t>
            </a:r>
          </a:p>
        </p:txBody>
      </p:sp>
      <p:pic>
        <p:nvPicPr>
          <p:cNvPr id="13" name="Obrázok 12" descr="Obrázok, na ktorom je LEGO, hračka&#10;&#10;Automaticky generovaný popis">
            <a:extLst>
              <a:ext uri="{FF2B5EF4-FFF2-40B4-BE49-F238E27FC236}">
                <a16:creationId xmlns:a16="http://schemas.microsoft.com/office/drawing/2014/main" id="{ED79D13A-994B-4A6E-BB29-A99DBE4B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34" y="892243"/>
            <a:ext cx="4349309" cy="279052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CA13655-382A-494B-B388-9E78F44F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872" y="3788044"/>
            <a:ext cx="6671900" cy="298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 descr="Obrázok, na ktorom je elektronika, tlačiareň, kuchynské spotrebiče&#10;&#10;Automaticky generovaný popis">
            <a:extLst>
              <a:ext uri="{FF2B5EF4-FFF2-40B4-BE49-F238E27FC236}">
                <a16:creationId xmlns:a16="http://schemas.microsoft.com/office/drawing/2014/main" id="{31EDCAC3-8B01-4FCE-A1ED-1C6C1AA67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270" y="1038488"/>
            <a:ext cx="3098989" cy="2514055"/>
          </a:xfrm>
          <a:prstGeom prst="rect">
            <a:avLst/>
          </a:prstGeom>
        </p:spPr>
      </p:pic>
      <p:pic>
        <p:nvPicPr>
          <p:cNvPr id="11" name="Obrázok 10" descr="Obrázok, na ktorom je text, obloha, vonkajšie, cesta&#10;&#10;Automaticky generovaný popis">
            <a:extLst>
              <a:ext uri="{FF2B5EF4-FFF2-40B4-BE49-F238E27FC236}">
                <a16:creationId xmlns:a16="http://schemas.microsoft.com/office/drawing/2014/main" id="{742FE582-BA29-4E3E-896F-E9D8253E1C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8" y="2149553"/>
            <a:ext cx="4653310" cy="310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61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EA3EB23-B12A-1F75-F408-23FB96D3BA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Capital Markets Day 2022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9D5CF006-A1AB-A7E8-61E5-8297C69BB4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9967095C-03BE-745E-F0B6-C6ABD088EF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sv-SE"/>
              <a:t>2022-06-22</a:t>
            </a:r>
            <a:endParaRPr lang="en-US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CDB129FC-88D3-BDF9-0979-9CC91F7C3C2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6" name="Title 5">
            <a:extLst>
              <a:ext uri="{FF2B5EF4-FFF2-40B4-BE49-F238E27FC236}">
                <a16:creationId xmlns:a16="http://schemas.microsoft.com/office/drawing/2014/main" id="{88697714-D2BF-F6C0-B7BB-C1382624DDD2}"/>
              </a:ext>
            </a:extLst>
          </p:cNvPr>
          <p:cNvSpPr txBox="1">
            <a:spLocks/>
          </p:cNvSpPr>
          <p:nvPr/>
        </p:nvSpPr>
        <p:spPr>
          <a:xfrm>
            <a:off x="920095" y="317079"/>
            <a:ext cx="10351810" cy="1138074"/>
          </a:xfrm>
          <a:prstGeom prst="rect">
            <a:avLst/>
          </a:prstGeom>
        </p:spPr>
        <p:txBody>
          <a:bodyPr vert="horz" wrap="square" lIns="0" tIns="45720" rIns="91440" bIns="0" rtlCol="0" anchor="b" anchorCtr="0">
            <a:noAutofit/>
          </a:bodyPr>
          <a:lstStyle>
            <a:lvl1pPr algn="ctr" defTabSz="96771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5400" b="0" i="0" kern="1200" spc="317" baseline="0">
                <a:solidFill>
                  <a:schemeClr val="bg1"/>
                </a:solidFill>
                <a:latin typeface="Volvo Broad Pro" panose="02000606020000020004" pitchFamily="50" charset="0"/>
                <a:ea typeface="+mj-ea"/>
                <a:cs typeface="+mn-cs"/>
              </a:defRPr>
            </a:lvl1pPr>
          </a:lstStyle>
          <a:p>
            <a:r>
              <a:rPr lang="en-GB" sz="2400" spc="0" dirty="0">
                <a:latin typeface="+mj-lt"/>
              </a:rPr>
              <a:t>Case: France – urban distribution</a:t>
            </a:r>
            <a:br>
              <a:rPr lang="en-GB" sz="2400" spc="0" dirty="0">
                <a:latin typeface="+mj-lt"/>
              </a:rPr>
            </a:br>
            <a:endParaRPr lang="en-GB" sz="2400" spc="0" dirty="0">
              <a:latin typeface="+mj-lt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A6494B86-2574-2AD4-67CB-B2710E2DC3AF}"/>
              </a:ext>
            </a:extLst>
          </p:cNvPr>
          <p:cNvSpPr txBox="1"/>
          <p:nvPr/>
        </p:nvSpPr>
        <p:spPr>
          <a:xfrm>
            <a:off x="483737" y="2220169"/>
            <a:ext cx="4348649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67618" rtl="0" eaLnBrk="1" fontAlgn="auto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ICE</a:t>
            </a:r>
          </a:p>
        </p:txBody>
      </p:sp>
      <p:sp>
        <p:nvSpPr>
          <p:cNvPr id="29" name="TextBox 15">
            <a:extLst>
              <a:ext uri="{FF2B5EF4-FFF2-40B4-BE49-F238E27FC236}">
                <a16:creationId xmlns:a16="http://schemas.microsoft.com/office/drawing/2014/main" id="{E35D224E-8D3A-8D4A-3855-1F5957AE9591}"/>
              </a:ext>
            </a:extLst>
          </p:cNvPr>
          <p:cNvSpPr txBox="1"/>
          <p:nvPr/>
        </p:nvSpPr>
        <p:spPr>
          <a:xfrm>
            <a:off x="6096000" y="2220169"/>
            <a:ext cx="5598913" cy="348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67618" rtl="0" eaLnBrk="1" fontAlgn="auto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BEV</a:t>
            </a:r>
          </a:p>
        </p:txBody>
      </p:sp>
      <p:graphicFrame>
        <p:nvGraphicFramePr>
          <p:cNvPr id="27" name="Chart 29">
            <a:extLst>
              <a:ext uri="{FF2B5EF4-FFF2-40B4-BE49-F238E27FC236}">
                <a16:creationId xmlns:a16="http://schemas.microsoft.com/office/drawing/2014/main" id="{C7C3F4AC-FD70-55AE-5F90-AD69632A6F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138480"/>
              </p:ext>
            </p:extLst>
          </p:nvPr>
        </p:nvGraphicFramePr>
        <p:xfrm>
          <a:off x="429135" y="2518225"/>
          <a:ext cx="5273371" cy="334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hart 18">
            <a:extLst>
              <a:ext uri="{FF2B5EF4-FFF2-40B4-BE49-F238E27FC236}">
                <a16:creationId xmlns:a16="http://schemas.microsoft.com/office/drawing/2014/main" id="{8EA6382B-47DA-D365-6EE3-3A0D0861BF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1446444"/>
              </p:ext>
            </p:extLst>
          </p:nvPr>
        </p:nvGraphicFramePr>
        <p:xfrm>
          <a:off x="6643797" y="2518225"/>
          <a:ext cx="5273807" cy="3346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Rectangle 12">
            <a:extLst>
              <a:ext uri="{FF2B5EF4-FFF2-40B4-BE49-F238E27FC236}">
                <a16:creationId xmlns:a16="http://schemas.microsoft.com/office/drawing/2014/main" id="{2353DC77-21FD-A810-6BD9-9C2CF0814E21}"/>
              </a:ext>
            </a:extLst>
          </p:cNvPr>
          <p:cNvSpPr/>
          <p:nvPr/>
        </p:nvSpPr>
        <p:spPr>
          <a:xfrm>
            <a:off x="3952273" y="922772"/>
            <a:ext cx="4348649" cy="199726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761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COST OF OPERATIONS </a:t>
            </a:r>
          </a:p>
          <a:p>
            <a:pPr marL="0" marR="0" lvl="0" indent="0" algn="ctr" defTabSz="967618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INCREASES BY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5.5%-POINTS</a:t>
            </a:r>
          </a:p>
        </p:txBody>
      </p:sp>
      <p:cxnSp>
        <p:nvCxnSpPr>
          <p:cNvPr id="7" name="Rak pil 6">
            <a:extLst>
              <a:ext uri="{FF2B5EF4-FFF2-40B4-BE49-F238E27FC236}">
                <a16:creationId xmlns:a16="http://schemas.microsoft.com/office/drawing/2014/main" id="{145DA97E-2941-F9D3-73A8-C63C84853CF7}"/>
              </a:ext>
            </a:extLst>
          </p:cNvPr>
          <p:cNvCxnSpPr>
            <a:cxnSpLocks/>
          </p:cNvCxnSpPr>
          <p:nvPr/>
        </p:nvCxnSpPr>
        <p:spPr>
          <a:xfrm>
            <a:off x="5751515" y="2394191"/>
            <a:ext cx="834013" cy="0"/>
          </a:xfrm>
          <a:prstGeom prst="straightConnector1">
            <a:avLst/>
          </a:prstGeom>
          <a:ln w="38100">
            <a:solidFill>
              <a:schemeClr val="bg1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8085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681" y="2207"/>
          <a:ext cx="1680" cy="1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70" imgH="469" progId="TCLayout.ActiveDocument.1">
                  <p:embed/>
                </p:oleObj>
              </mc:Choice>
              <mc:Fallback>
                <p:oleObj name="think-cell Slide" r:id="rId4" imgW="470" imgH="469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81" y="2207"/>
                        <a:ext cx="1680" cy="1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/>
          <p:cNvSpPr/>
          <p:nvPr>
            <p:custDataLst>
              <p:tags r:id="rId2"/>
            </p:custDataLst>
          </p:nvPr>
        </p:nvSpPr>
        <p:spPr>
          <a:xfrm>
            <a:off x="2" y="527"/>
            <a:ext cx="167980" cy="167980"/>
          </a:xfrm>
          <a:prstGeom prst="rect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SG" sz="4267" b="1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36532" y="732902"/>
            <a:ext cx="5158170" cy="415494"/>
          </a:xfrm>
        </p:spPr>
        <p:txBody>
          <a:bodyPr/>
          <a:lstStyle/>
          <a:p>
            <a:r>
              <a:rPr lang="en-SG" sz="2400" dirty="0"/>
              <a:t>My</a:t>
            </a:r>
            <a:r>
              <a:rPr lang="cs-CZ" sz="2400" dirty="0"/>
              <a:t> </a:t>
            </a:r>
            <a:r>
              <a:rPr lang="en-SG" sz="2400" dirty="0"/>
              <a:t>Truck </a:t>
            </a:r>
            <a:r>
              <a:rPr lang="cs-CZ" sz="2400" dirty="0"/>
              <a:t>Electric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2076" y="1221096"/>
            <a:ext cx="5032617" cy="4696255"/>
          </a:xfrm>
          <a:solidFill>
            <a:schemeClr val="accent3">
              <a:lumMod val="20000"/>
              <a:lumOff val="80000"/>
            </a:schemeClr>
          </a:solidFill>
        </p:spPr>
        <p:txBody>
          <a:bodyPr anchor="ctr">
            <a:noAutofit/>
          </a:bodyPr>
          <a:lstStyle/>
          <a:p>
            <a:pPr marL="468000" indent="0">
              <a:lnSpc>
                <a:spcPct val="150000"/>
              </a:lnSpc>
              <a:buNone/>
            </a:pPr>
            <a:r>
              <a:rPr lang="cs-CZ" b="1" dirty="0"/>
              <a:t>Prvky:</a:t>
            </a:r>
            <a:endParaRPr lang="en-SG" b="1" dirty="0"/>
          </a:p>
          <a:p>
            <a:pPr marL="468000">
              <a:lnSpc>
                <a:spcPct val="150000"/>
              </a:lnSpc>
            </a:pPr>
            <a:r>
              <a:rPr lang="cs-CZ" dirty="0" err="1"/>
              <a:t>Sledovanie</a:t>
            </a:r>
            <a:r>
              <a:rPr lang="cs-CZ" dirty="0"/>
              <a:t> </a:t>
            </a:r>
            <a:r>
              <a:rPr lang="cs-CZ" dirty="0" err="1"/>
              <a:t>úrovne</a:t>
            </a:r>
            <a:r>
              <a:rPr lang="cs-CZ" dirty="0"/>
              <a:t> </a:t>
            </a:r>
            <a:r>
              <a:rPr lang="cs-CZ" dirty="0" err="1"/>
              <a:t>nabitia</a:t>
            </a:r>
            <a:r>
              <a:rPr lang="cs-CZ" dirty="0"/>
              <a:t> </a:t>
            </a:r>
            <a:r>
              <a:rPr lang="cs-CZ" dirty="0" err="1"/>
              <a:t>batérií</a:t>
            </a:r>
            <a:endParaRPr lang="cs-CZ" dirty="0"/>
          </a:p>
          <a:p>
            <a:pPr marL="468000">
              <a:lnSpc>
                <a:spcPct val="150000"/>
              </a:lnSpc>
            </a:pPr>
            <a:r>
              <a:rPr lang="cs-CZ" dirty="0" err="1"/>
              <a:t>Dojazd</a:t>
            </a:r>
            <a:r>
              <a:rPr lang="cs-CZ" dirty="0"/>
              <a:t> vozidla</a:t>
            </a:r>
          </a:p>
          <a:p>
            <a:pPr marL="468000">
              <a:lnSpc>
                <a:spcPct val="150000"/>
              </a:lnSpc>
            </a:pPr>
            <a:r>
              <a:rPr lang="cs-CZ" dirty="0"/>
              <a:t>Typ </a:t>
            </a:r>
            <a:r>
              <a:rPr lang="cs-CZ" dirty="0" err="1"/>
              <a:t>nabíjania</a:t>
            </a:r>
            <a:endParaRPr lang="cs-CZ" dirty="0"/>
          </a:p>
          <a:p>
            <a:pPr marL="468000">
              <a:lnSpc>
                <a:spcPct val="150000"/>
              </a:lnSpc>
            </a:pPr>
            <a:r>
              <a:rPr lang="cs-CZ" dirty="0" err="1"/>
              <a:t>Upozornennie</a:t>
            </a:r>
            <a:r>
              <a:rPr lang="cs-CZ" dirty="0"/>
              <a:t>, že vozidlo je zaparkované a </a:t>
            </a:r>
            <a:r>
              <a:rPr lang="cs-CZ" dirty="0" err="1"/>
              <a:t>nenabíja</a:t>
            </a:r>
            <a:r>
              <a:rPr lang="cs-CZ" dirty="0"/>
              <a:t> </a:t>
            </a:r>
            <a:r>
              <a:rPr lang="cs-CZ" dirty="0" err="1"/>
              <a:t>sa</a:t>
            </a:r>
            <a:endParaRPr lang="cs-CZ" dirty="0"/>
          </a:p>
          <a:p>
            <a:pPr marL="468000">
              <a:lnSpc>
                <a:spcPct val="150000"/>
              </a:lnSpc>
            </a:pPr>
            <a:r>
              <a:rPr lang="cs-CZ" dirty="0" err="1"/>
              <a:t>Najbližšia</a:t>
            </a:r>
            <a:r>
              <a:rPr lang="cs-CZ" dirty="0"/>
              <a:t> </a:t>
            </a:r>
            <a:r>
              <a:rPr lang="cs-CZ" dirty="0" err="1"/>
              <a:t>dobíjacia</a:t>
            </a:r>
            <a:r>
              <a:rPr lang="cs-CZ" dirty="0"/>
              <a:t> </a:t>
            </a:r>
            <a:r>
              <a:rPr lang="cs-CZ" dirty="0" err="1"/>
              <a:t>stanica</a:t>
            </a:r>
            <a:endParaRPr lang="cs-CZ" dirty="0"/>
          </a:p>
          <a:p>
            <a:pPr marL="468000" indent="0">
              <a:lnSpc>
                <a:spcPct val="150000"/>
              </a:lnSpc>
              <a:buNone/>
            </a:pPr>
            <a:r>
              <a:rPr lang="cs-CZ" b="1" dirty="0"/>
              <a:t>Výstrahy</a:t>
            </a:r>
          </a:p>
          <a:p>
            <a:pPr marL="468000">
              <a:lnSpc>
                <a:spcPct val="150000"/>
              </a:lnSpc>
            </a:pPr>
            <a:r>
              <a:rPr lang="cs-CZ" dirty="0"/>
              <a:t>Vozidlo je nabité</a:t>
            </a:r>
          </a:p>
          <a:p>
            <a:pPr marL="468000">
              <a:lnSpc>
                <a:spcPct val="150000"/>
              </a:lnSpc>
            </a:pPr>
            <a:r>
              <a:rPr lang="cs-CZ" dirty="0"/>
              <a:t>Odhadovaný čas </a:t>
            </a:r>
            <a:r>
              <a:rPr lang="cs-CZ" dirty="0" err="1"/>
              <a:t>ukončenia</a:t>
            </a:r>
            <a:r>
              <a:rPr lang="cs-CZ" dirty="0"/>
              <a:t> </a:t>
            </a:r>
            <a:r>
              <a:rPr lang="cs-CZ" dirty="0" err="1"/>
              <a:t>nabíjania</a:t>
            </a:r>
            <a:endParaRPr lang="cs-CZ" dirty="0"/>
          </a:p>
          <a:p>
            <a:pPr marL="468000">
              <a:lnSpc>
                <a:spcPct val="150000"/>
              </a:lnSpc>
            </a:pPr>
            <a:r>
              <a:rPr lang="cs-CZ" dirty="0" err="1"/>
              <a:t>Nabíjanie</a:t>
            </a:r>
            <a:r>
              <a:rPr lang="cs-CZ" dirty="0"/>
              <a:t> </a:t>
            </a:r>
            <a:r>
              <a:rPr lang="cs-CZ" dirty="0" err="1"/>
              <a:t>prerušené</a:t>
            </a:r>
            <a:endParaRPr lang="cs-CZ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6104" y="1360841"/>
            <a:ext cx="2519821" cy="4416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7791" y="1360841"/>
            <a:ext cx="2505215" cy="43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278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970C51-2E76-4AB8-A176-93D4AFAFD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13EEC6A-9253-4FD0-B872-CCF94FCF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77270"/>
            <a:ext cx="8986837" cy="456400"/>
          </a:xfrm>
        </p:spPr>
        <p:txBody>
          <a:bodyPr/>
          <a:lstStyle/>
          <a:p>
            <a:r>
              <a:rPr lang="cs-CZ" dirty="0"/>
              <a:t>Electric Range Simulator </a:t>
            </a:r>
            <a:endParaRPr lang="en-US" dirty="0"/>
          </a:p>
        </p:txBody>
      </p:sp>
      <p:pic>
        <p:nvPicPr>
          <p:cNvPr id="30722" name="Picture 1">
            <a:extLst>
              <a:ext uri="{FF2B5EF4-FFF2-40B4-BE49-F238E27FC236}">
                <a16:creationId xmlns:a16="http://schemas.microsoft.com/office/drawing/2014/main" id="{E094D8DF-354B-4C39-8DF1-60A693867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706" y="1233670"/>
            <a:ext cx="993959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9896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3F484E83-744A-7348-9230-9433300B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The </a:t>
            </a:r>
            <a:r>
              <a:rPr lang="sv-SE" dirty="0" err="1"/>
              <a:t>importance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green </a:t>
            </a:r>
            <a:r>
              <a:rPr lang="sv-SE" dirty="0" err="1"/>
              <a:t>electricity</a:t>
            </a:r>
            <a:r>
              <a:rPr lang="sv-SE" dirty="0"/>
              <a:t>/</a:t>
            </a:r>
            <a:r>
              <a:rPr lang="sv-SE" dirty="0" err="1"/>
              <a:t>energy</a:t>
            </a:r>
            <a:endParaRPr lang="sv-SE" dirty="0"/>
          </a:p>
        </p:txBody>
      </p:sp>
      <p:graphicFrame>
        <p:nvGraphicFramePr>
          <p:cNvPr id="13" name="Chart 2">
            <a:extLst>
              <a:ext uri="{FF2B5EF4-FFF2-40B4-BE49-F238E27FC236}">
                <a16:creationId xmlns:a16="http://schemas.microsoft.com/office/drawing/2014/main" id="{AF98BD11-2869-43DC-B6E8-3D150AF1C644}"/>
              </a:ext>
            </a:extLst>
          </p:cNvPr>
          <p:cNvGraphicFramePr>
            <a:graphicFrameLocks/>
          </p:cNvGraphicFramePr>
          <p:nvPr/>
        </p:nvGraphicFramePr>
        <p:xfrm>
          <a:off x="589280" y="1731107"/>
          <a:ext cx="10835957" cy="4486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Voľný tvar: obrazec 1">
            <a:extLst>
              <a:ext uri="{FF2B5EF4-FFF2-40B4-BE49-F238E27FC236}">
                <a16:creationId xmlns:a16="http://schemas.microsoft.com/office/drawing/2014/main" id="{D67D9B06-EFF6-49B9-9CDB-A7B6353B1D11}"/>
              </a:ext>
            </a:extLst>
          </p:cNvPr>
          <p:cNvSpPr/>
          <p:nvPr/>
        </p:nvSpPr>
        <p:spPr>
          <a:xfrm>
            <a:off x="6771640" y="3797300"/>
            <a:ext cx="1747520" cy="1859280"/>
          </a:xfrm>
          <a:custGeom>
            <a:avLst/>
            <a:gdLst>
              <a:gd name="connsiteX0" fmla="*/ 436880 w 1747520"/>
              <a:gd name="connsiteY0" fmla="*/ 1859280 h 1859280"/>
              <a:gd name="connsiteX1" fmla="*/ 0 w 1747520"/>
              <a:gd name="connsiteY1" fmla="*/ 1361440 h 1859280"/>
              <a:gd name="connsiteX2" fmla="*/ 746760 w 1747520"/>
              <a:gd name="connsiteY2" fmla="*/ 579120 h 1859280"/>
              <a:gd name="connsiteX3" fmla="*/ 741680 w 1747520"/>
              <a:gd name="connsiteY3" fmla="*/ 5080 h 1859280"/>
              <a:gd name="connsiteX4" fmla="*/ 1742440 w 1747520"/>
              <a:gd name="connsiteY4" fmla="*/ 0 h 1859280"/>
              <a:gd name="connsiteX5" fmla="*/ 1747520 w 1747520"/>
              <a:gd name="connsiteY5" fmla="*/ 543560 h 1859280"/>
              <a:gd name="connsiteX6" fmla="*/ 436880 w 1747520"/>
              <a:gd name="connsiteY6" fmla="*/ 1859280 h 1859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47520" h="1859280">
                <a:moveTo>
                  <a:pt x="436880" y="1859280"/>
                </a:moveTo>
                <a:lnTo>
                  <a:pt x="0" y="1361440"/>
                </a:lnTo>
                <a:lnTo>
                  <a:pt x="746760" y="579120"/>
                </a:lnTo>
                <a:cubicBezTo>
                  <a:pt x="745067" y="387773"/>
                  <a:pt x="743373" y="196427"/>
                  <a:pt x="741680" y="5080"/>
                </a:cubicBezTo>
                <a:lnTo>
                  <a:pt x="1742440" y="0"/>
                </a:lnTo>
                <a:cubicBezTo>
                  <a:pt x="1744133" y="181187"/>
                  <a:pt x="1745827" y="362373"/>
                  <a:pt x="1747520" y="543560"/>
                </a:cubicBezTo>
                <a:lnTo>
                  <a:pt x="436880" y="185928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endParaRPr lang="sk-SK" sz="1400" dirty="0" err="1">
              <a:solidFill>
                <a:schemeClr val="bg1"/>
              </a:solidFill>
            </a:endParaRPr>
          </a:p>
        </p:txBody>
      </p:sp>
      <p:sp>
        <p:nvSpPr>
          <p:cNvPr id="7" name="Voľný tvar: obrazec 6">
            <a:extLst>
              <a:ext uri="{FF2B5EF4-FFF2-40B4-BE49-F238E27FC236}">
                <a16:creationId xmlns:a16="http://schemas.microsoft.com/office/drawing/2014/main" id="{E5E544F6-7B33-4CC3-9CCD-8B71D82D25B5}"/>
              </a:ext>
            </a:extLst>
          </p:cNvPr>
          <p:cNvSpPr/>
          <p:nvPr/>
        </p:nvSpPr>
        <p:spPr>
          <a:xfrm>
            <a:off x="9137655" y="3446780"/>
            <a:ext cx="2103120" cy="2209800"/>
          </a:xfrm>
          <a:custGeom>
            <a:avLst/>
            <a:gdLst>
              <a:gd name="connsiteX0" fmla="*/ 0 w 2184400"/>
              <a:gd name="connsiteY0" fmla="*/ 2280920 h 2311400"/>
              <a:gd name="connsiteX1" fmla="*/ 55880 w 2184400"/>
              <a:gd name="connsiteY1" fmla="*/ 0 h 2311400"/>
              <a:gd name="connsiteX2" fmla="*/ 574040 w 2184400"/>
              <a:gd name="connsiteY2" fmla="*/ 5080 h 2311400"/>
              <a:gd name="connsiteX3" fmla="*/ 574040 w 2184400"/>
              <a:gd name="connsiteY3" fmla="*/ 406400 h 2311400"/>
              <a:gd name="connsiteX4" fmla="*/ 2184400 w 2184400"/>
              <a:gd name="connsiteY4" fmla="*/ 406400 h 2311400"/>
              <a:gd name="connsiteX5" fmla="*/ 2174240 w 2184400"/>
              <a:gd name="connsiteY5" fmla="*/ 878840 h 2311400"/>
              <a:gd name="connsiteX6" fmla="*/ 655320 w 2184400"/>
              <a:gd name="connsiteY6" fmla="*/ 2311400 h 2311400"/>
              <a:gd name="connsiteX7" fmla="*/ 0 w 2184400"/>
              <a:gd name="connsiteY7" fmla="*/ 2280920 h 2311400"/>
              <a:gd name="connsiteX0" fmla="*/ 10160 w 2128520"/>
              <a:gd name="connsiteY0" fmla="*/ 2316480 h 2316480"/>
              <a:gd name="connsiteX1" fmla="*/ 0 w 2128520"/>
              <a:gd name="connsiteY1" fmla="*/ 0 h 2316480"/>
              <a:gd name="connsiteX2" fmla="*/ 518160 w 2128520"/>
              <a:gd name="connsiteY2" fmla="*/ 5080 h 2316480"/>
              <a:gd name="connsiteX3" fmla="*/ 518160 w 2128520"/>
              <a:gd name="connsiteY3" fmla="*/ 406400 h 2316480"/>
              <a:gd name="connsiteX4" fmla="*/ 2128520 w 2128520"/>
              <a:gd name="connsiteY4" fmla="*/ 406400 h 2316480"/>
              <a:gd name="connsiteX5" fmla="*/ 2118360 w 2128520"/>
              <a:gd name="connsiteY5" fmla="*/ 878840 h 2316480"/>
              <a:gd name="connsiteX6" fmla="*/ 599440 w 2128520"/>
              <a:gd name="connsiteY6" fmla="*/ 2311400 h 2316480"/>
              <a:gd name="connsiteX7" fmla="*/ 10160 w 2128520"/>
              <a:gd name="connsiteY7" fmla="*/ 2316480 h 2316480"/>
              <a:gd name="connsiteX0" fmla="*/ 15240 w 2128520"/>
              <a:gd name="connsiteY0" fmla="*/ 2209800 h 2311400"/>
              <a:gd name="connsiteX1" fmla="*/ 0 w 2128520"/>
              <a:gd name="connsiteY1" fmla="*/ 0 h 2311400"/>
              <a:gd name="connsiteX2" fmla="*/ 518160 w 2128520"/>
              <a:gd name="connsiteY2" fmla="*/ 5080 h 2311400"/>
              <a:gd name="connsiteX3" fmla="*/ 518160 w 2128520"/>
              <a:gd name="connsiteY3" fmla="*/ 406400 h 2311400"/>
              <a:gd name="connsiteX4" fmla="*/ 2128520 w 2128520"/>
              <a:gd name="connsiteY4" fmla="*/ 406400 h 2311400"/>
              <a:gd name="connsiteX5" fmla="*/ 2118360 w 2128520"/>
              <a:gd name="connsiteY5" fmla="*/ 878840 h 2311400"/>
              <a:gd name="connsiteX6" fmla="*/ 599440 w 2128520"/>
              <a:gd name="connsiteY6" fmla="*/ 2311400 h 2311400"/>
              <a:gd name="connsiteX7" fmla="*/ 15240 w 2128520"/>
              <a:gd name="connsiteY7" fmla="*/ 2209800 h 2311400"/>
              <a:gd name="connsiteX0" fmla="*/ 15240 w 2128520"/>
              <a:gd name="connsiteY0" fmla="*/ 2209800 h 2219960"/>
              <a:gd name="connsiteX1" fmla="*/ 0 w 2128520"/>
              <a:gd name="connsiteY1" fmla="*/ 0 h 2219960"/>
              <a:gd name="connsiteX2" fmla="*/ 518160 w 2128520"/>
              <a:gd name="connsiteY2" fmla="*/ 5080 h 2219960"/>
              <a:gd name="connsiteX3" fmla="*/ 518160 w 2128520"/>
              <a:gd name="connsiteY3" fmla="*/ 406400 h 2219960"/>
              <a:gd name="connsiteX4" fmla="*/ 2128520 w 2128520"/>
              <a:gd name="connsiteY4" fmla="*/ 406400 h 2219960"/>
              <a:gd name="connsiteX5" fmla="*/ 2118360 w 2128520"/>
              <a:gd name="connsiteY5" fmla="*/ 878840 h 2219960"/>
              <a:gd name="connsiteX6" fmla="*/ 665480 w 2128520"/>
              <a:gd name="connsiteY6" fmla="*/ 2219960 h 2219960"/>
              <a:gd name="connsiteX7" fmla="*/ 15240 w 2128520"/>
              <a:gd name="connsiteY7" fmla="*/ 2209800 h 2219960"/>
              <a:gd name="connsiteX0" fmla="*/ 15240 w 2128520"/>
              <a:gd name="connsiteY0" fmla="*/ 2209800 h 2219960"/>
              <a:gd name="connsiteX1" fmla="*/ 0 w 2128520"/>
              <a:gd name="connsiteY1" fmla="*/ 0 h 2219960"/>
              <a:gd name="connsiteX2" fmla="*/ 518160 w 2128520"/>
              <a:gd name="connsiteY2" fmla="*/ 5080 h 2219960"/>
              <a:gd name="connsiteX3" fmla="*/ 518160 w 2128520"/>
              <a:gd name="connsiteY3" fmla="*/ 365760 h 2219960"/>
              <a:gd name="connsiteX4" fmla="*/ 2128520 w 2128520"/>
              <a:gd name="connsiteY4" fmla="*/ 406400 h 2219960"/>
              <a:gd name="connsiteX5" fmla="*/ 2118360 w 2128520"/>
              <a:gd name="connsiteY5" fmla="*/ 878840 h 2219960"/>
              <a:gd name="connsiteX6" fmla="*/ 665480 w 2128520"/>
              <a:gd name="connsiteY6" fmla="*/ 2219960 h 2219960"/>
              <a:gd name="connsiteX7" fmla="*/ 15240 w 2128520"/>
              <a:gd name="connsiteY7" fmla="*/ 2209800 h 2219960"/>
              <a:gd name="connsiteX0" fmla="*/ 15240 w 2128520"/>
              <a:gd name="connsiteY0" fmla="*/ 2209800 h 2219960"/>
              <a:gd name="connsiteX1" fmla="*/ 0 w 2128520"/>
              <a:gd name="connsiteY1" fmla="*/ 0 h 2219960"/>
              <a:gd name="connsiteX2" fmla="*/ 518160 w 2128520"/>
              <a:gd name="connsiteY2" fmla="*/ 5080 h 2219960"/>
              <a:gd name="connsiteX3" fmla="*/ 518160 w 2128520"/>
              <a:gd name="connsiteY3" fmla="*/ 365760 h 2219960"/>
              <a:gd name="connsiteX4" fmla="*/ 2128520 w 2128520"/>
              <a:gd name="connsiteY4" fmla="*/ 406400 h 2219960"/>
              <a:gd name="connsiteX5" fmla="*/ 2103120 w 2128520"/>
              <a:gd name="connsiteY5" fmla="*/ 848360 h 2219960"/>
              <a:gd name="connsiteX6" fmla="*/ 665480 w 2128520"/>
              <a:gd name="connsiteY6" fmla="*/ 2219960 h 2219960"/>
              <a:gd name="connsiteX7" fmla="*/ 15240 w 2128520"/>
              <a:gd name="connsiteY7" fmla="*/ 2209800 h 2219960"/>
              <a:gd name="connsiteX0" fmla="*/ 15240 w 2103120"/>
              <a:gd name="connsiteY0" fmla="*/ 2209800 h 2219960"/>
              <a:gd name="connsiteX1" fmla="*/ 0 w 2103120"/>
              <a:gd name="connsiteY1" fmla="*/ 0 h 2219960"/>
              <a:gd name="connsiteX2" fmla="*/ 518160 w 2103120"/>
              <a:gd name="connsiteY2" fmla="*/ 5080 h 2219960"/>
              <a:gd name="connsiteX3" fmla="*/ 518160 w 2103120"/>
              <a:gd name="connsiteY3" fmla="*/ 365760 h 2219960"/>
              <a:gd name="connsiteX4" fmla="*/ 2103120 w 2103120"/>
              <a:gd name="connsiteY4" fmla="*/ 406400 h 2219960"/>
              <a:gd name="connsiteX5" fmla="*/ 2103120 w 2103120"/>
              <a:gd name="connsiteY5" fmla="*/ 848360 h 2219960"/>
              <a:gd name="connsiteX6" fmla="*/ 665480 w 2103120"/>
              <a:gd name="connsiteY6" fmla="*/ 2219960 h 2219960"/>
              <a:gd name="connsiteX7" fmla="*/ 15240 w 2103120"/>
              <a:gd name="connsiteY7" fmla="*/ 2209800 h 2219960"/>
              <a:gd name="connsiteX0" fmla="*/ 15240 w 2103120"/>
              <a:gd name="connsiteY0" fmla="*/ 2209800 h 2209800"/>
              <a:gd name="connsiteX1" fmla="*/ 0 w 2103120"/>
              <a:gd name="connsiteY1" fmla="*/ 0 h 2209800"/>
              <a:gd name="connsiteX2" fmla="*/ 518160 w 2103120"/>
              <a:gd name="connsiteY2" fmla="*/ 5080 h 2209800"/>
              <a:gd name="connsiteX3" fmla="*/ 518160 w 2103120"/>
              <a:gd name="connsiteY3" fmla="*/ 365760 h 2209800"/>
              <a:gd name="connsiteX4" fmla="*/ 2103120 w 2103120"/>
              <a:gd name="connsiteY4" fmla="*/ 406400 h 2209800"/>
              <a:gd name="connsiteX5" fmla="*/ 2103120 w 2103120"/>
              <a:gd name="connsiteY5" fmla="*/ 848360 h 2209800"/>
              <a:gd name="connsiteX6" fmla="*/ 695960 w 2103120"/>
              <a:gd name="connsiteY6" fmla="*/ 2204720 h 2209800"/>
              <a:gd name="connsiteX7" fmla="*/ 15240 w 2103120"/>
              <a:gd name="connsiteY7" fmla="*/ 2209800 h 2209800"/>
              <a:gd name="connsiteX0" fmla="*/ 15240 w 2103120"/>
              <a:gd name="connsiteY0" fmla="*/ 2209800 h 2209800"/>
              <a:gd name="connsiteX1" fmla="*/ 0 w 2103120"/>
              <a:gd name="connsiteY1" fmla="*/ 0 h 2209800"/>
              <a:gd name="connsiteX2" fmla="*/ 518160 w 2103120"/>
              <a:gd name="connsiteY2" fmla="*/ 5080 h 2209800"/>
              <a:gd name="connsiteX3" fmla="*/ 518160 w 2103120"/>
              <a:gd name="connsiteY3" fmla="*/ 365760 h 2209800"/>
              <a:gd name="connsiteX4" fmla="*/ 2103120 w 2103120"/>
              <a:gd name="connsiteY4" fmla="*/ 406400 h 2209800"/>
              <a:gd name="connsiteX5" fmla="*/ 2103120 w 2103120"/>
              <a:gd name="connsiteY5" fmla="*/ 848360 h 2209800"/>
              <a:gd name="connsiteX6" fmla="*/ 688340 w 2103120"/>
              <a:gd name="connsiteY6" fmla="*/ 2208530 h 2209800"/>
              <a:gd name="connsiteX7" fmla="*/ 15240 w 2103120"/>
              <a:gd name="connsiteY7" fmla="*/ 22098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03120" h="2209800">
                <a:moveTo>
                  <a:pt x="15240" y="2209800"/>
                </a:moveTo>
                <a:cubicBezTo>
                  <a:pt x="11853" y="1437640"/>
                  <a:pt x="3387" y="772160"/>
                  <a:pt x="0" y="0"/>
                </a:cubicBezTo>
                <a:lnTo>
                  <a:pt x="518160" y="5080"/>
                </a:lnTo>
                <a:lnTo>
                  <a:pt x="518160" y="365760"/>
                </a:lnTo>
                <a:lnTo>
                  <a:pt x="2103120" y="406400"/>
                </a:lnTo>
                <a:lnTo>
                  <a:pt x="2103120" y="848360"/>
                </a:lnTo>
                <a:lnTo>
                  <a:pt x="688340" y="2208530"/>
                </a:lnTo>
                <a:lnTo>
                  <a:pt x="15240" y="220980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sp>
        <p:nvSpPr>
          <p:cNvPr id="8" name="Voľný tvar: obrazec 7">
            <a:extLst>
              <a:ext uri="{FF2B5EF4-FFF2-40B4-BE49-F238E27FC236}">
                <a16:creationId xmlns:a16="http://schemas.microsoft.com/office/drawing/2014/main" id="{AF401C1D-1BD2-4A50-B570-A448B4E4D503}"/>
              </a:ext>
            </a:extLst>
          </p:cNvPr>
          <p:cNvSpPr/>
          <p:nvPr/>
        </p:nvSpPr>
        <p:spPr>
          <a:xfrm>
            <a:off x="3353437" y="4003359"/>
            <a:ext cx="2506980" cy="1211580"/>
          </a:xfrm>
          <a:custGeom>
            <a:avLst/>
            <a:gdLst>
              <a:gd name="connsiteX0" fmla="*/ 304800 w 2907030"/>
              <a:gd name="connsiteY0" fmla="*/ 11430 h 1703070"/>
              <a:gd name="connsiteX1" fmla="*/ 304800 w 2907030"/>
              <a:gd name="connsiteY1" fmla="*/ 899160 h 1703070"/>
              <a:gd name="connsiteX2" fmla="*/ 0 w 2907030"/>
              <a:gd name="connsiteY2" fmla="*/ 1245870 h 1703070"/>
              <a:gd name="connsiteX3" fmla="*/ 194310 w 2907030"/>
              <a:gd name="connsiteY3" fmla="*/ 1451610 h 1703070"/>
              <a:gd name="connsiteX4" fmla="*/ 861060 w 2907030"/>
              <a:gd name="connsiteY4" fmla="*/ 1703070 h 1703070"/>
              <a:gd name="connsiteX5" fmla="*/ 2316480 w 2907030"/>
              <a:gd name="connsiteY5" fmla="*/ 1402080 h 1703070"/>
              <a:gd name="connsiteX6" fmla="*/ 2907030 w 2907030"/>
              <a:gd name="connsiteY6" fmla="*/ 754380 h 1703070"/>
              <a:gd name="connsiteX7" fmla="*/ 2903220 w 2907030"/>
              <a:gd name="connsiteY7" fmla="*/ 491490 h 1703070"/>
              <a:gd name="connsiteX8" fmla="*/ 754380 w 2907030"/>
              <a:gd name="connsiteY8" fmla="*/ 491490 h 1703070"/>
              <a:gd name="connsiteX9" fmla="*/ 746760 w 2907030"/>
              <a:gd name="connsiteY9" fmla="*/ 0 h 1703070"/>
              <a:gd name="connsiteX10" fmla="*/ 304800 w 2907030"/>
              <a:gd name="connsiteY10" fmla="*/ 11430 h 1703070"/>
              <a:gd name="connsiteX0" fmla="*/ 304800 w 2907030"/>
              <a:gd name="connsiteY0" fmla="*/ 0 h 1691640"/>
              <a:gd name="connsiteX1" fmla="*/ 304800 w 2907030"/>
              <a:gd name="connsiteY1" fmla="*/ 887730 h 1691640"/>
              <a:gd name="connsiteX2" fmla="*/ 0 w 2907030"/>
              <a:gd name="connsiteY2" fmla="*/ 1234440 h 1691640"/>
              <a:gd name="connsiteX3" fmla="*/ 194310 w 2907030"/>
              <a:gd name="connsiteY3" fmla="*/ 1440180 h 1691640"/>
              <a:gd name="connsiteX4" fmla="*/ 861060 w 2907030"/>
              <a:gd name="connsiteY4" fmla="*/ 1691640 h 1691640"/>
              <a:gd name="connsiteX5" fmla="*/ 2316480 w 2907030"/>
              <a:gd name="connsiteY5" fmla="*/ 1390650 h 1691640"/>
              <a:gd name="connsiteX6" fmla="*/ 2907030 w 2907030"/>
              <a:gd name="connsiteY6" fmla="*/ 742950 h 1691640"/>
              <a:gd name="connsiteX7" fmla="*/ 2903220 w 2907030"/>
              <a:gd name="connsiteY7" fmla="*/ 480060 h 1691640"/>
              <a:gd name="connsiteX8" fmla="*/ 754380 w 2907030"/>
              <a:gd name="connsiteY8" fmla="*/ 480060 h 1691640"/>
              <a:gd name="connsiteX9" fmla="*/ 304800 w 2907030"/>
              <a:gd name="connsiteY9" fmla="*/ 0 h 1691640"/>
              <a:gd name="connsiteX0" fmla="*/ 754380 w 2907030"/>
              <a:gd name="connsiteY0" fmla="*/ 0 h 1211580"/>
              <a:gd name="connsiteX1" fmla="*/ 304800 w 2907030"/>
              <a:gd name="connsiteY1" fmla="*/ 407670 h 1211580"/>
              <a:gd name="connsiteX2" fmla="*/ 0 w 2907030"/>
              <a:gd name="connsiteY2" fmla="*/ 754380 h 1211580"/>
              <a:gd name="connsiteX3" fmla="*/ 194310 w 2907030"/>
              <a:gd name="connsiteY3" fmla="*/ 960120 h 1211580"/>
              <a:gd name="connsiteX4" fmla="*/ 861060 w 2907030"/>
              <a:gd name="connsiteY4" fmla="*/ 1211580 h 1211580"/>
              <a:gd name="connsiteX5" fmla="*/ 2316480 w 2907030"/>
              <a:gd name="connsiteY5" fmla="*/ 910590 h 1211580"/>
              <a:gd name="connsiteX6" fmla="*/ 2907030 w 2907030"/>
              <a:gd name="connsiteY6" fmla="*/ 262890 h 1211580"/>
              <a:gd name="connsiteX7" fmla="*/ 2903220 w 2907030"/>
              <a:gd name="connsiteY7" fmla="*/ 0 h 1211580"/>
              <a:gd name="connsiteX8" fmla="*/ 754380 w 2907030"/>
              <a:gd name="connsiteY8" fmla="*/ 0 h 1211580"/>
              <a:gd name="connsiteX0" fmla="*/ 560070 w 2712720"/>
              <a:gd name="connsiteY0" fmla="*/ 0 h 1211580"/>
              <a:gd name="connsiteX1" fmla="*/ 110490 w 2712720"/>
              <a:gd name="connsiteY1" fmla="*/ 407670 h 1211580"/>
              <a:gd name="connsiteX2" fmla="*/ 0 w 2712720"/>
              <a:gd name="connsiteY2" fmla="*/ 960120 h 1211580"/>
              <a:gd name="connsiteX3" fmla="*/ 666750 w 2712720"/>
              <a:gd name="connsiteY3" fmla="*/ 1211580 h 1211580"/>
              <a:gd name="connsiteX4" fmla="*/ 2122170 w 2712720"/>
              <a:gd name="connsiteY4" fmla="*/ 910590 h 1211580"/>
              <a:gd name="connsiteX5" fmla="*/ 2712720 w 2712720"/>
              <a:gd name="connsiteY5" fmla="*/ 262890 h 1211580"/>
              <a:gd name="connsiteX6" fmla="*/ 2708910 w 2712720"/>
              <a:gd name="connsiteY6" fmla="*/ 0 h 1211580"/>
              <a:gd name="connsiteX7" fmla="*/ 560070 w 2712720"/>
              <a:gd name="connsiteY7" fmla="*/ 0 h 1211580"/>
              <a:gd name="connsiteX0" fmla="*/ 560070 w 2712720"/>
              <a:gd name="connsiteY0" fmla="*/ 0 h 1211580"/>
              <a:gd name="connsiteX1" fmla="*/ 0 w 2712720"/>
              <a:gd name="connsiteY1" fmla="*/ 960120 h 1211580"/>
              <a:gd name="connsiteX2" fmla="*/ 666750 w 2712720"/>
              <a:gd name="connsiteY2" fmla="*/ 1211580 h 1211580"/>
              <a:gd name="connsiteX3" fmla="*/ 2122170 w 2712720"/>
              <a:gd name="connsiteY3" fmla="*/ 910590 h 1211580"/>
              <a:gd name="connsiteX4" fmla="*/ 2712720 w 2712720"/>
              <a:gd name="connsiteY4" fmla="*/ 262890 h 1211580"/>
              <a:gd name="connsiteX5" fmla="*/ 2708910 w 2712720"/>
              <a:gd name="connsiteY5" fmla="*/ 0 h 1211580"/>
              <a:gd name="connsiteX6" fmla="*/ 560070 w 2712720"/>
              <a:gd name="connsiteY6" fmla="*/ 0 h 1211580"/>
              <a:gd name="connsiteX0" fmla="*/ 354330 w 2506980"/>
              <a:gd name="connsiteY0" fmla="*/ 0 h 1211580"/>
              <a:gd name="connsiteX1" fmla="*/ 0 w 2506980"/>
              <a:gd name="connsiteY1" fmla="*/ 925830 h 1211580"/>
              <a:gd name="connsiteX2" fmla="*/ 461010 w 2506980"/>
              <a:gd name="connsiteY2" fmla="*/ 1211580 h 1211580"/>
              <a:gd name="connsiteX3" fmla="*/ 1916430 w 2506980"/>
              <a:gd name="connsiteY3" fmla="*/ 910590 h 1211580"/>
              <a:gd name="connsiteX4" fmla="*/ 2506980 w 2506980"/>
              <a:gd name="connsiteY4" fmla="*/ 262890 h 1211580"/>
              <a:gd name="connsiteX5" fmla="*/ 2503170 w 2506980"/>
              <a:gd name="connsiteY5" fmla="*/ 0 h 1211580"/>
              <a:gd name="connsiteX6" fmla="*/ 354330 w 2506980"/>
              <a:gd name="connsiteY6" fmla="*/ 0 h 1211580"/>
              <a:gd name="connsiteX0" fmla="*/ 354330 w 2506980"/>
              <a:gd name="connsiteY0" fmla="*/ 0 h 1211580"/>
              <a:gd name="connsiteX1" fmla="*/ 415290 w 2506980"/>
              <a:gd name="connsiteY1" fmla="*/ 422910 h 1211580"/>
              <a:gd name="connsiteX2" fmla="*/ 0 w 2506980"/>
              <a:gd name="connsiteY2" fmla="*/ 925830 h 1211580"/>
              <a:gd name="connsiteX3" fmla="*/ 461010 w 2506980"/>
              <a:gd name="connsiteY3" fmla="*/ 1211580 h 1211580"/>
              <a:gd name="connsiteX4" fmla="*/ 1916430 w 2506980"/>
              <a:gd name="connsiteY4" fmla="*/ 910590 h 1211580"/>
              <a:gd name="connsiteX5" fmla="*/ 2506980 w 2506980"/>
              <a:gd name="connsiteY5" fmla="*/ 262890 h 1211580"/>
              <a:gd name="connsiteX6" fmla="*/ 2503170 w 2506980"/>
              <a:gd name="connsiteY6" fmla="*/ 0 h 1211580"/>
              <a:gd name="connsiteX7" fmla="*/ 354330 w 2506980"/>
              <a:gd name="connsiteY7" fmla="*/ 0 h 1211580"/>
              <a:gd name="connsiteX0" fmla="*/ 445770 w 2506980"/>
              <a:gd name="connsiteY0" fmla="*/ 3810 h 1211580"/>
              <a:gd name="connsiteX1" fmla="*/ 415290 w 2506980"/>
              <a:gd name="connsiteY1" fmla="*/ 422910 h 1211580"/>
              <a:gd name="connsiteX2" fmla="*/ 0 w 2506980"/>
              <a:gd name="connsiteY2" fmla="*/ 925830 h 1211580"/>
              <a:gd name="connsiteX3" fmla="*/ 461010 w 2506980"/>
              <a:gd name="connsiteY3" fmla="*/ 1211580 h 1211580"/>
              <a:gd name="connsiteX4" fmla="*/ 1916430 w 2506980"/>
              <a:gd name="connsiteY4" fmla="*/ 910590 h 1211580"/>
              <a:gd name="connsiteX5" fmla="*/ 2506980 w 2506980"/>
              <a:gd name="connsiteY5" fmla="*/ 262890 h 1211580"/>
              <a:gd name="connsiteX6" fmla="*/ 2503170 w 2506980"/>
              <a:gd name="connsiteY6" fmla="*/ 0 h 1211580"/>
              <a:gd name="connsiteX7" fmla="*/ 445770 w 2506980"/>
              <a:gd name="connsiteY7" fmla="*/ 381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06980" h="1211580">
                <a:moveTo>
                  <a:pt x="445770" y="3810"/>
                </a:moveTo>
                <a:cubicBezTo>
                  <a:pt x="405130" y="104140"/>
                  <a:pt x="455930" y="322580"/>
                  <a:pt x="415290" y="422910"/>
                </a:cubicBezTo>
                <a:lnTo>
                  <a:pt x="0" y="925830"/>
                </a:lnTo>
                <a:lnTo>
                  <a:pt x="461010" y="1211580"/>
                </a:lnTo>
                <a:lnTo>
                  <a:pt x="1916430" y="910590"/>
                </a:lnTo>
                <a:lnTo>
                  <a:pt x="2506980" y="262890"/>
                </a:lnTo>
                <a:lnTo>
                  <a:pt x="2503170" y="0"/>
                </a:lnTo>
                <a:lnTo>
                  <a:pt x="445770" y="381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/>
          </a:p>
        </p:txBody>
      </p:sp>
      <p:sp>
        <p:nvSpPr>
          <p:cNvPr id="9" name="Voľný tvar: obrazec 8">
            <a:extLst>
              <a:ext uri="{FF2B5EF4-FFF2-40B4-BE49-F238E27FC236}">
                <a16:creationId xmlns:a16="http://schemas.microsoft.com/office/drawing/2014/main" id="{E7756BBA-7828-4B2E-AC5D-7A6BCC2A12C4}"/>
              </a:ext>
            </a:extLst>
          </p:cNvPr>
          <p:cNvSpPr/>
          <p:nvPr/>
        </p:nvSpPr>
        <p:spPr>
          <a:xfrm>
            <a:off x="2926080" y="3543300"/>
            <a:ext cx="784860" cy="1363980"/>
          </a:xfrm>
          <a:custGeom>
            <a:avLst/>
            <a:gdLst>
              <a:gd name="connsiteX0" fmla="*/ 118110 w 784860"/>
              <a:gd name="connsiteY0" fmla="*/ 1363980 h 1363980"/>
              <a:gd name="connsiteX1" fmla="*/ 0 w 784860"/>
              <a:gd name="connsiteY1" fmla="*/ 1211580 h 1363980"/>
              <a:gd name="connsiteX2" fmla="*/ 297180 w 784860"/>
              <a:gd name="connsiteY2" fmla="*/ 742950 h 1363980"/>
              <a:gd name="connsiteX3" fmla="*/ 304800 w 784860"/>
              <a:gd name="connsiteY3" fmla="*/ 0 h 1363980"/>
              <a:gd name="connsiteX4" fmla="*/ 777240 w 784860"/>
              <a:gd name="connsiteY4" fmla="*/ 3810 h 1363980"/>
              <a:gd name="connsiteX5" fmla="*/ 784860 w 784860"/>
              <a:gd name="connsiteY5" fmla="*/ 769620 h 1363980"/>
              <a:gd name="connsiteX6" fmla="*/ 118110 w 784860"/>
              <a:gd name="connsiteY6" fmla="*/ 1363980 h 1363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4860" h="1363980">
                <a:moveTo>
                  <a:pt x="118110" y="1363980"/>
                </a:moveTo>
                <a:lnTo>
                  <a:pt x="0" y="1211580"/>
                </a:lnTo>
                <a:lnTo>
                  <a:pt x="297180" y="742950"/>
                </a:lnTo>
                <a:lnTo>
                  <a:pt x="304800" y="0"/>
                </a:lnTo>
                <a:lnTo>
                  <a:pt x="777240" y="3810"/>
                </a:lnTo>
                <a:lnTo>
                  <a:pt x="784860" y="769620"/>
                </a:lnTo>
                <a:lnTo>
                  <a:pt x="118110" y="136398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/>
          </a:p>
        </p:txBody>
      </p:sp>
      <p:sp>
        <p:nvSpPr>
          <p:cNvPr id="10" name="Voľný tvar: obrazec 9">
            <a:extLst>
              <a:ext uri="{FF2B5EF4-FFF2-40B4-BE49-F238E27FC236}">
                <a16:creationId xmlns:a16="http://schemas.microsoft.com/office/drawing/2014/main" id="{A5336257-7B00-4C6E-8610-99A1BE9202C9}"/>
              </a:ext>
            </a:extLst>
          </p:cNvPr>
          <p:cNvSpPr/>
          <p:nvPr/>
        </p:nvSpPr>
        <p:spPr>
          <a:xfrm>
            <a:off x="1830707" y="4107815"/>
            <a:ext cx="815340" cy="887730"/>
          </a:xfrm>
          <a:custGeom>
            <a:avLst/>
            <a:gdLst>
              <a:gd name="connsiteX0" fmla="*/ 0 w 815340"/>
              <a:gd name="connsiteY0" fmla="*/ 788670 h 887730"/>
              <a:gd name="connsiteX1" fmla="*/ 361950 w 815340"/>
              <a:gd name="connsiteY1" fmla="*/ 190500 h 887730"/>
              <a:gd name="connsiteX2" fmla="*/ 369570 w 815340"/>
              <a:gd name="connsiteY2" fmla="*/ 3810 h 887730"/>
              <a:gd name="connsiteX3" fmla="*/ 815340 w 815340"/>
              <a:gd name="connsiteY3" fmla="*/ 0 h 887730"/>
              <a:gd name="connsiteX4" fmla="*/ 815340 w 815340"/>
              <a:gd name="connsiteY4" fmla="*/ 236220 h 887730"/>
              <a:gd name="connsiteX5" fmla="*/ 129540 w 815340"/>
              <a:gd name="connsiteY5" fmla="*/ 887730 h 887730"/>
              <a:gd name="connsiteX6" fmla="*/ 0 w 815340"/>
              <a:gd name="connsiteY6" fmla="*/ 788670 h 88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5340" h="887730">
                <a:moveTo>
                  <a:pt x="0" y="788670"/>
                </a:moveTo>
                <a:lnTo>
                  <a:pt x="361950" y="190500"/>
                </a:lnTo>
                <a:lnTo>
                  <a:pt x="369570" y="3810"/>
                </a:lnTo>
                <a:lnTo>
                  <a:pt x="815340" y="0"/>
                </a:lnTo>
                <a:lnTo>
                  <a:pt x="815340" y="236220"/>
                </a:lnTo>
                <a:lnTo>
                  <a:pt x="129540" y="887730"/>
                </a:lnTo>
                <a:lnTo>
                  <a:pt x="0" y="78867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 dirty="0"/>
          </a:p>
        </p:txBody>
      </p:sp>
      <p:sp>
        <p:nvSpPr>
          <p:cNvPr id="11" name="Voľný tvar: obrazec 10">
            <a:extLst>
              <a:ext uri="{FF2B5EF4-FFF2-40B4-BE49-F238E27FC236}">
                <a16:creationId xmlns:a16="http://schemas.microsoft.com/office/drawing/2014/main" id="{7773E767-6F45-4E3F-BDFE-80959C1B62E1}"/>
              </a:ext>
            </a:extLst>
          </p:cNvPr>
          <p:cNvSpPr/>
          <p:nvPr/>
        </p:nvSpPr>
        <p:spPr>
          <a:xfrm>
            <a:off x="2603184" y="2750185"/>
            <a:ext cx="575310" cy="1985010"/>
          </a:xfrm>
          <a:custGeom>
            <a:avLst/>
            <a:gdLst>
              <a:gd name="connsiteX0" fmla="*/ 118110 w 575310"/>
              <a:gd name="connsiteY0" fmla="*/ 0 h 1985010"/>
              <a:gd name="connsiteX1" fmla="*/ 129540 w 575310"/>
              <a:gd name="connsiteY1" fmla="*/ 1699260 h 1985010"/>
              <a:gd name="connsiteX2" fmla="*/ 0 w 575310"/>
              <a:gd name="connsiteY2" fmla="*/ 1840230 h 1985010"/>
              <a:gd name="connsiteX3" fmla="*/ 129540 w 575310"/>
              <a:gd name="connsiteY3" fmla="*/ 1985010 h 1985010"/>
              <a:gd name="connsiteX4" fmla="*/ 575310 w 575310"/>
              <a:gd name="connsiteY4" fmla="*/ 1520190 h 1985010"/>
              <a:gd name="connsiteX5" fmla="*/ 567690 w 575310"/>
              <a:gd name="connsiteY5" fmla="*/ 7620 h 1985010"/>
              <a:gd name="connsiteX6" fmla="*/ 118110 w 575310"/>
              <a:gd name="connsiteY6" fmla="*/ 0 h 1985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310" h="1985010">
                <a:moveTo>
                  <a:pt x="118110" y="0"/>
                </a:moveTo>
                <a:lnTo>
                  <a:pt x="129540" y="1699260"/>
                </a:lnTo>
                <a:lnTo>
                  <a:pt x="0" y="1840230"/>
                </a:lnTo>
                <a:lnTo>
                  <a:pt x="129540" y="1985010"/>
                </a:lnTo>
                <a:lnTo>
                  <a:pt x="575310" y="1520190"/>
                </a:lnTo>
                <a:lnTo>
                  <a:pt x="567690" y="7620"/>
                </a:lnTo>
                <a:lnTo>
                  <a:pt x="118110" y="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/>
          </a:p>
        </p:txBody>
      </p:sp>
      <p:sp>
        <p:nvSpPr>
          <p:cNvPr id="12" name="Voľný tvar: obrazec 11">
            <a:extLst>
              <a:ext uri="{FF2B5EF4-FFF2-40B4-BE49-F238E27FC236}">
                <a16:creationId xmlns:a16="http://schemas.microsoft.com/office/drawing/2014/main" id="{1237E7A3-DB0E-4338-8B6A-AAD0F95EAB2D}"/>
              </a:ext>
            </a:extLst>
          </p:cNvPr>
          <p:cNvSpPr/>
          <p:nvPr/>
        </p:nvSpPr>
        <p:spPr>
          <a:xfrm>
            <a:off x="1430020" y="2885440"/>
            <a:ext cx="681990" cy="1901190"/>
          </a:xfrm>
          <a:custGeom>
            <a:avLst/>
            <a:gdLst>
              <a:gd name="connsiteX0" fmla="*/ 121920 w 681990"/>
              <a:gd name="connsiteY0" fmla="*/ 1901190 h 1901190"/>
              <a:gd name="connsiteX1" fmla="*/ 681990 w 681990"/>
              <a:gd name="connsiteY1" fmla="*/ 1325880 h 1901190"/>
              <a:gd name="connsiteX2" fmla="*/ 681990 w 681990"/>
              <a:gd name="connsiteY2" fmla="*/ 0 h 1901190"/>
              <a:gd name="connsiteX3" fmla="*/ 228600 w 681990"/>
              <a:gd name="connsiteY3" fmla="*/ 0 h 1901190"/>
              <a:gd name="connsiteX4" fmla="*/ 243840 w 681990"/>
              <a:gd name="connsiteY4" fmla="*/ 1573530 h 1901190"/>
              <a:gd name="connsiteX5" fmla="*/ 0 w 681990"/>
              <a:gd name="connsiteY5" fmla="*/ 1786890 h 1901190"/>
              <a:gd name="connsiteX6" fmla="*/ 121920 w 681990"/>
              <a:gd name="connsiteY6" fmla="*/ 1901190 h 1901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1990" h="1901190">
                <a:moveTo>
                  <a:pt x="121920" y="1901190"/>
                </a:moveTo>
                <a:lnTo>
                  <a:pt x="681990" y="1325880"/>
                </a:lnTo>
                <a:lnTo>
                  <a:pt x="681990" y="0"/>
                </a:lnTo>
                <a:lnTo>
                  <a:pt x="228600" y="0"/>
                </a:lnTo>
                <a:lnTo>
                  <a:pt x="243840" y="1573530"/>
                </a:lnTo>
                <a:lnTo>
                  <a:pt x="0" y="1786890"/>
                </a:lnTo>
                <a:lnTo>
                  <a:pt x="121920" y="1901190"/>
                </a:ln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k-SK"/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F292ACE0-1342-4802-B5EE-F7910E7DEA81}"/>
              </a:ext>
            </a:extLst>
          </p:cNvPr>
          <p:cNvCxnSpPr/>
          <p:nvPr/>
        </p:nvCxnSpPr>
        <p:spPr>
          <a:xfrm>
            <a:off x="1628775" y="4222800"/>
            <a:ext cx="9612000" cy="0"/>
          </a:xfrm>
          <a:prstGeom prst="line">
            <a:avLst/>
          </a:prstGeom>
          <a:ln w="12700">
            <a:solidFill>
              <a:srgbClr val="E1DFDD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58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Rovná spojnica 49">
            <a:extLst>
              <a:ext uri="{FF2B5EF4-FFF2-40B4-BE49-F238E27FC236}">
                <a16:creationId xmlns:a16="http://schemas.microsoft.com/office/drawing/2014/main" id="{363EF8E0-E505-4CF8-9E22-3735930397E7}"/>
              </a:ext>
            </a:extLst>
          </p:cNvPr>
          <p:cNvCxnSpPr/>
          <p:nvPr/>
        </p:nvCxnSpPr>
        <p:spPr>
          <a:xfrm>
            <a:off x="4788000" y="4608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Rovná spojnica 50">
            <a:extLst>
              <a:ext uri="{FF2B5EF4-FFF2-40B4-BE49-F238E27FC236}">
                <a16:creationId xmlns:a16="http://schemas.microsoft.com/office/drawing/2014/main" id="{E6D5E5AA-DEDC-4E52-8637-D6BA2DCC758B}"/>
              </a:ext>
            </a:extLst>
          </p:cNvPr>
          <p:cNvCxnSpPr/>
          <p:nvPr/>
        </p:nvCxnSpPr>
        <p:spPr>
          <a:xfrm>
            <a:off x="4788000" y="4176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C4635C1F-BE8A-43FA-AB59-352D5F0DDD97}"/>
              </a:ext>
            </a:extLst>
          </p:cNvPr>
          <p:cNvCxnSpPr/>
          <p:nvPr/>
        </p:nvCxnSpPr>
        <p:spPr>
          <a:xfrm>
            <a:off x="4788000" y="3780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ovná spojnica 52">
            <a:extLst>
              <a:ext uri="{FF2B5EF4-FFF2-40B4-BE49-F238E27FC236}">
                <a16:creationId xmlns:a16="http://schemas.microsoft.com/office/drawing/2014/main" id="{1803F809-15EC-4D95-B846-D011D9F563A0}"/>
              </a:ext>
            </a:extLst>
          </p:cNvPr>
          <p:cNvCxnSpPr/>
          <p:nvPr/>
        </p:nvCxnSpPr>
        <p:spPr>
          <a:xfrm>
            <a:off x="4819056" y="3348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Rovná spojnica 53">
            <a:extLst>
              <a:ext uri="{FF2B5EF4-FFF2-40B4-BE49-F238E27FC236}">
                <a16:creationId xmlns:a16="http://schemas.microsoft.com/office/drawing/2014/main" id="{8CD06227-6497-434E-925A-5A920259933E}"/>
              </a:ext>
            </a:extLst>
          </p:cNvPr>
          <p:cNvCxnSpPr/>
          <p:nvPr/>
        </p:nvCxnSpPr>
        <p:spPr>
          <a:xfrm>
            <a:off x="4812960" y="2916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Rovná spojnica 54">
            <a:extLst>
              <a:ext uri="{FF2B5EF4-FFF2-40B4-BE49-F238E27FC236}">
                <a16:creationId xmlns:a16="http://schemas.microsoft.com/office/drawing/2014/main" id="{4AAB7014-E510-4AE0-B2E0-E97C72AAC267}"/>
              </a:ext>
            </a:extLst>
          </p:cNvPr>
          <p:cNvCxnSpPr/>
          <p:nvPr/>
        </p:nvCxnSpPr>
        <p:spPr>
          <a:xfrm>
            <a:off x="4812960" y="2520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Rovná spojnica 55">
            <a:extLst>
              <a:ext uri="{FF2B5EF4-FFF2-40B4-BE49-F238E27FC236}">
                <a16:creationId xmlns:a16="http://schemas.microsoft.com/office/drawing/2014/main" id="{6006EEA9-F611-46E4-9662-F701581421EF}"/>
              </a:ext>
            </a:extLst>
          </p:cNvPr>
          <p:cNvCxnSpPr/>
          <p:nvPr/>
        </p:nvCxnSpPr>
        <p:spPr>
          <a:xfrm>
            <a:off x="4825152" y="2088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Rovná spojnica 56">
            <a:extLst>
              <a:ext uri="{FF2B5EF4-FFF2-40B4-BE49-F238E27FC236}">
                <a16:creationId xmlns:a16="http://schemas.microsoft.com/office/drawing/2014/main" id="{EC229280-3788-4A11-8DA2-0A46E1175232}"/>
              </a:ext>
            </a:extLst>
          </p:cNvPr>
          <p:cNvCxnSpPr/>
          <p:nvPr/>
        </p:nvCxnSpPr>
        <p:spPr>
          <a:xfrm>
            <a:off x="4794672" y="1676685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ubrik 4">
            <a:extLst>
              <a:ext uri="{FF2B5EF4-FFF2-40B4-BE49-F238E27FC236}">
                <a16:creationId xmlns:a16="http://schemas.microsoft.com/office/drawing/2014/main" id="{C2A33EBE-2983-0F49-845C-E1CB3E0A9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942157"/>
            <a:ext cx="5681724" cy="853929"/>
          </a:xfrm>
        </p:spPr>
        <p:txBody>
          <a:bodyPr/>
          <a:lstStyle/>
          <a:p>
            <a:r>
              <a:rPr lang="sv-SE" dirty="0" err="1"/>
              <a:t>How</a:t>
            </a:r>
            <a:r>
              <a:rPr lang="sv-SE" dirty="0"/>
              <a:t> </a:t>
            </a:r>
            <a:r>
              <a:rPr lang="sv-SE" dirty="0" err="1"/>
              <a:t>sustainable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batteries</a:t>
            </a:r>
            <a:r>
              <a:rPr lang="sv-SE" dirty="0"/>
              <a:t>?</a:t>
            </a:r>
          </a:p>
        </p:txBody>
      </p:sp>
      <p:sp>
        <p:nvSpPr>
          <p:cNvPr id="10" name="Platshållare för text 5">
            <a:extLst>
              <a:ext uri="{FF2B5EF4-FFF2-40B4-BE49-F238E27FC236}">
                <a16:creationId xmlns:a16="http://schemas.microsoft.com/office/drawing/2014/main" id="{B43B2DB6-CEDA-8B4D-8CC5-94587CF06296}"/>
              </a:ext>
            </a:extLst>
          </p:cNvPr>
          <p:cNvSpPr txBox="1">
            <a:spLocks/>
          </p:cNvSpPr>
          <p:nvPr/>
        </p:nvSpPr>
        <p:spPr>
          <a:xfrm>
            <a:off x="3691317" y="1944000"/>
            <a:ext cx="2440263" cy="359904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52400" indent="-15240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1pPr>
            <a:lvl2pPr marL="328613" indent="-165100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2pPr>
            <a:lvl3pPr marL="466725" indent="-12700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3pPr>
            <a:lvl4pPr marL="598488" indent="-134938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4pPr>
            <a:lvl5pPr marL="730250" indent="-123825" algn="l" defTabSz="967710" rtl="0" eaLnBrk="1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Volvo Broad Pro" panose="02000606020000020004" pitchFamily="50" charset="0"/>
                <a:cs typeface="+mn-cs"/>
              </a:defRPr>
            </a:lvl5pPr>
            <a:lvl6pPr marL="266120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5056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spcBef>
                <a:spcPct val="20000"/>
              </a:spcBef>
              <a:buFont typeface="Volvo Novum" panose="020B0503040502060204" pitchFamily="34" charset="0"/>
              <a:buChar char="•"/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0" lvl="0" indent="-152400" algn="l" defTabSz="967710" rtl="0" eaLnBrk="1" fontAlgn="base" latinLnBrk="0" hangingPunct="1">
              <a:lnSpc>
                <a:spcPct val="114000"/>
              </a:lnSpc>
              <a:spcBef>
                <a:spcPts val="952"/>
              </a:spcBef>
              <a:spcAft>
                <a:spcPts val="0"/>
              </a:spcAft>
              <a:buClr>
                <a:srgbClr val="202A4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v-S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olvo Novum SemiLight"/>
              <a:cs typeface="+mn-cs"/>
            </a:endParaRPr>
          </a:p>
        </p:txBody>
      </p:sp>
      <p:graphicFrame>
        <p:nvGraphicFramePr>
          <p:cNvPr id="14" name="Chart 1">
            <a:extLst>
              <a:ext uri="{FF2B5EF4-FFF2-40B4-BE49-F238E27FC236}">
                <a16:creationId xmlns:a16="http://schemas.microsoft.com/office/drawing/2014/main" id="{6C1B0061-B77D-42DE-AD33-0B34F00C2160}"/>
              </a:ext>
            </a:extLst>
          </p:cNvPr>
          <p:cNvGraphicFramePr>
            <a:graphicFrameLocks/>
          </p:cNvGraphicFramePr>
          <p:nvPr/>
        </p:nvGraphicFramePr>
        <p:xfrm>
          <a:off x="4014835" y="1096739"/>
          <a:ext cx="7573999" cy="471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5" name="Rak 14">
            <a:extLst>
              <a:ext uri="{FF2B5EF4-FFF2-40B4-BE49-F238E27FC236}">
                <a16:creationId xmlns:a16="http://schemas.microsoft.com/office/drawing/2014/main" id="{A6AA828D-F69B-4F44-B319-D1321611A8A9}"/>
              </a:ext>
            </a:extLst>
          </p:cNvPr>
          <p:cNvCxnSpPr>
            <a:cxnSpLocks/>
          </p:cNvCxnSpPr>
          <p:nvPr/>
        </p:nvCxnSpPr>
        <p:spPr>
          <a:xfrm flipV="1">
            <a:off x="9348395" y="1592132"/>
            <a:ext cx="0" cy="3485478"/>
          </a:xfrm>
          <a:prstGeom prst="line">
            <a:avLst/>
          </a:prstGeom>
          <a:ln w="15875">
            <a:solidFill>
              <a:srgbClr val="A7A8A9"/>
            </a:solidFill>
            <a:prstDash val="sys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upp 29">
            <a:extLst>
              <a:ext uri="{FF2B5EF4-FFF2-40B4-BE49-F238E27FC236}">
                <a16:creationId xmlns:a16="http://schemas.microsoft.com/office/drawing/2014/main" id="{B4608795-C58B-6542-A733-38146F2BC482}"/>
              </a:ext>
            </a:extLst>
          </p:cNvPr>
          <p:cNvGrpSpPr/>
          <p:nvPr/>
        </p:nvGrpSpPr>
        <p:grpSpPr>
          <a:xfrm>
            <a:off x="785007" y="3588195"/>
            <a:ext cx="2490707" cy="790192"/>
            <a:chOff x="300038" y="1721174"/>
            <a:chExt cx="2490707" cy="790192"/>
          </a:xfrm>
        </p:grpSpPr>
        <p:sp>
          <p:nvSpPr>
            <p:cNvPr id="31" name="Rektangel 30">
              <a:extLst>
                <a:ext uri="{FF2B5EF4-FFF2-40B4-BE49-F238E27FC236}">
                  <a16:creationId xmlns:a16="http://schemas.microsoft.com/office/drawing/2014/main" id="{9EA6BAAC-F0B2-0544-A3A4-15C7D031A39F}"/>
                </a:ext>
              </a:extLst>
            </p:cNvPr>
            <p:cNvSpPr/>
            <p:nvPr/>
          </p:nvSpPr>
          <p:spPr>
            <a:xfrm>
              <a:off x="300038" y="1721174"/>
              <a:ext cx="2490707" cy="790192"/>
            </a:xfrm>
            <a:prstGeom prst="rect">
              <a:avLst/>
            </a:prstGeom>
            <a:solidFill>
              <a:srgbClr val="B8DE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67618" rtl="0" eaLnBrk="1" fontAlgn="auto" latinLnBrk="0" hangingPunct="1">
                <a:lnSpc>
                  <a:spcPts val="1280"/>
                </a:lnSpc>
                <a:spcBef>
                  <a:spcPts val="95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lvo Novum SemiLight"/>
                <a:ea typeface="+mn-ea"/>
                <a:cs typeface="+mn-cs"/>
              </a:endParaRPr>
            </a:p>
          </p:txBody>
        </p:sp>
        <p:sp>
          <p:nvSpPr>
            <p:cNvPr id="32" name="textruta 31">
              <a:extLst>
                <a:ext uri="{FF2B5EF4-FFF2-40B4-BE49-F238E27FC236}">
                  <a16:creationId xmlns:a16="http://schemas.microsoft.com/office/drawing/2014/main" id="{5F7D4EE2-46A0-7F4E-93FD-B737C8747772}"/>
                </a:ext>
              </a:extLst>
            </p:cNvPr>
            <p:cNvSpPr txBox="1"/>
            <p:nvPr/>
          </p:nvSpPr>
          <p:spPr>
            <a:xfrm>
              <a:off x="389558" y="1827610"/>
              <a:ext cx="2174255" cy="59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67618" rtl="0" eaLnBrk="1" fontAlgn="auto" latinLnBrk="0" hangingPunct="1">
                <a:lnSpc>
                  <a:spcPts val="128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96976"/>
                  </a:solidFill>
                  <a:effectLst/>
                  <a:uLnTx/>
                  <a:uFillTx/>
                  <a:latin typeface="Volvo Novum SemiLight"/>
                  <a:ea typeface="+mn-ea"/>
                  <a:cs typeface="+mn-cs"/>
                </a:rPr>
                <a:t>Battery Electric Trucks have a higher impact from production due to batteries</a:t>
              </a:r>
            </a:p>
          </p:txBody>
        </p:sp>
      </p:grpSp>
      <p:grpSp>
        <p:nvGrpSpPr>
          <p:cNvPr id="34" name="Grupp 33">
            <a:extLst>
              <a:ext uri="{FF2B5EF4-FFF2-40B4-BE49-F238E27FC236}">
                <a16:creationId xmlns:a16="http://schemas.microsoft.com/office/drawing/2014/main" id="{D6B7301F-46D0-C844-9820-F6071FF099AA}"/>
              </a:ext>
            </a:extLst>
          </p:cNvPr>
          <p:cNvGrpSpPr/>
          <p:nvPr/>
        </p:nvGrpSpPr>
        <p:grpSpPr>
          <a:xfrm>
            <a:off x="785007" y="4961001"/>
            <a:ext cx="2490707" cy="790192"/>
            <a:chOff x="300038" y="1721174"/>
            <a:chExt cx="2490707" cy="790192"/>
          </a:xfrm>
        </p:grpSpPr>
        <p:sp>
          <p:nvSpPr>
            <p:cNvPr id="35" name="Rektangel 34">
              <a:extLst>
                <a:ext uri="{FF2B5EF4-FFF2-40B4-BE49-F238E27FC236}">
                  <a16:creationId xmlns:a16="http://schemas.microsoft.com/office/drawing/2014/main" id="{1F84E990-807D-224E-92AA-98EFE02749D2}"/>
                </a:ext>
              </a:extLst>
            </p:cNvPr>
            <p:cNvSpPr/>
            <p:nvPr/>
          </p:nvSpPr>
          <p:spPr>
            <a:xfrm>
              <a:off x="300038" y="1721174"/>
              <a:ext cx="2490707" cy="790192"/>
            </a:xfrm>
            <a:prstGeom prst="rect">
              <a:avLst/>
            </a:prstGeom>
            <a:solidFill>
              <a:srgbClr val="B8DE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67618" rtl="0" eaLnBrk="1" fontAlgn="auto" latinLnBrk="0" hangingPunct="1">
                <a:lnSpc>
                  <a:spcPts val="1280"/>
                </a:lnSpc>
                <a:spcBef>
                  <a:spcPts val="95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v-S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lvo Novum SemiLight"/>
                <a:ea typeface="+mn-ea"/>
                <a:cs typeface="+mn-cs"/>
              </a:endParaRPr>
            </a:p>
          </p:txBody>
        </p:sp>
        <p:sp>
          <p:nvSpPr>
            <p:cNvPr id="36" name="textruta 35">
              <a:extLst>
                <a:ext uri="{FF2B5EF4-FFF2-40B4-BE49-F238E27FC236}">
                  <a16:creationId xmlns:a16="http://schemas.microsoft.com/office/drawing/2014/main" id="{C6A2270A-B89F-B24B-84EB-44200FEE26CE}"/>
                </a:ext>
              </a:extLst>
            </p:cNvPr>
            <p:cNvSpPr txBox="1"/>
            <p:nvPr/>
          </p:nvSpPr>
          <p:spPr>
            <a:xfrm>
              <a:off x="389558" y="1883976"/>
              <a:ext cx="2287721" cy="437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67618" rtl="0" eaLnBrk="1" fontAlgn="auto" latinLnBrk="0" hangingPunct="1">
                <a:lnSpc>
                  <a:spcPts val="128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396976"/>
                  </a:solidFill>
                  <a:effectLst/>
                  <a:uLnTx/>
                  <a:uFillTx/>
                  <a:latin typeface="Volvo Novum SemiLight"/>
                  <a:ea typeface="+mn-ea"/>
                  <a:cs typeface="+mn-cs"/>
                </a:rPr>
                <a:t>But break-even already after one year when using green electricity</a:t>
              </a:r>
            </a:p>
          </p:txBody>
        </p:sp>
      </p:grpSp>
      <p:sp>
        <p:nvSpPr>
          <p:cNvPr id="42" name="Frihandsfigur 41">
            <a:extLst>
              <a:ext uri="{FF2B5EF4-FFF2-40B4-BE49-F238E27FC236}">
                <a16:creationId xmlns:a16="http://schemas.microsoft.com/office/drawing/2014/main" id="{FC9B6822-8C45-BF44-9C8E-EDBD38597491}"/>
              </a:ext>
            </a:extLst>
          </p:cNvPr>
          <p:cNvSpPr/>
          <p:nvPr/>
        </p:nvSpPr>
        <p:spPr>
          <a:xfrm>
            <a:off x="3275714" y="3990866"/>
            <a:ext cx="1844926" cy="822221"/>
          </a:xfrm>
          <a:custGeom>
            <a:avLst/>
            <a:gdLst>
              <a:gd name="connsiteX0" fmla="*/ 0 w 1902219"/>
              <a:gd name="connsiteY0" fmla="*/ 0 h 901051"/>
              <a:gd name="connsiteX1" fmla="*/ 1902219 w 1902219"/>
              <a:gd name="connsiteY1" fmla="*/ 13349 h 901051"/>
              <a:gd name="connsiteX2" fmla="*/ 1902219 w 1902219"/>
              <a:gd name="connsiteY2" fmla="*/ 901051 h 901051"/>
              <a:gd name="connsiteX3" fmla="*/ 1902219 w 1902219"/>
              <a:gd name="connsiteY3" fmla="*/ 901051 h 90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2219" h="901051">
                <a:moveTo>
                  <a:pt x="0" y="0"/>
                </a:moveTo>
                <a:lnTo>
                  <a:pt x="1902219" y="13349"/>
                </a:lnTo>
                <a:lnTo>
                  <a:pt x="1902219" y="901051"/>
                </a:lnTo>
                <a:lnTo>
                  <a:pt x="1902219" y="901051"/>
                </a:lnTo>
              </a:path>
            </a:pathLst>
          </a:custGeom>
          <a:noFill/>
          <a:ln w="25400">
            <a:solidFill>
              <a:srgbClr val="50A29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7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0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lvo Novum SemiLight"/>
              <a:ea typeface="+mn-ea"/>
              <a:cs typeface="+mn-cs"/>
            </a:endParaRPr>
          </a:p>
        </p:txBody>
      </p:sp>
      <p:sp>
        <p:nvSpPr>
          <p:cNvPr id="43" name="Frihandsfigur 42">
            <a:extLst>
              <a:ext uri="{FF2B5EF4-FFF2-40B4-BE49-F238E27FC236}">
                <a16:creationId xmlns:a16="http://schemas.microsoft.com/office/drawing/2014/main" id="{438BFF89-CA36-8942-BE66-82C603B7A0A3}"/>
              </a:ext>
            </a:extLst>
          </p:cNvPr>
          <p:cNvSpPr/>
          <p:nvPr/>
        </p:nvSpPr>
        <p:spPr>
          <a:xfrm>
            <a:off x="3275714" y="4961001"/>
            <a:ext cx="2384222" cy="383694"/>
          </a:xfrm>
          <a:custGeom>
            <a:avLst/>
            <a:gdLst>
              <a:gd name="connsiteX0" fmla="*/ 0 w 2382780"/>
              <a:gd name="connsiteY0" fmla="*/ 213583 h 213583"/>
              <a:gd name="connsiteX1" fmla="*/ 2382780 w 2382780"/>
              <a:gd name="connsiteY1" fmla="*/ 213583 h 213583"/>
              <a:gd name="connsiteX2" fmla="*/ 2382780 w 2382780"/>
              <a:gd name="connsiteY2" fmla="*/ 0 h 2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2780" h="213583">
                <a:moveTo>
                  <a:pt x="0" y="213583"/>
                </a:moveTo>
                <a:lnTo>
                  <a:pt x="2382780" y="213583"/>
                </a:lnTo>
                <a:lnTo>
                  <a:pt x="2382780" y="0"/>
                </a:lnTo>
              </a:path>
            </a:pathLst>
          </a:custGeom>
          <a:noFill/>
          <a:ln w="25400">
            <a:solidFill>
              <a:srgbClr val="50A294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67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90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lvo Novum SemiLight"/>
              <a:ea typeface="+mn-ea"/>
              <a:cs typeface="+mn-cs"/>
            </a:endParaRP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541C4239-82CC-407C-87D0-33580B313F49}"/>
              </a:ext>
            </a:extLst>
          </p:cNvPr>
          <p:cNvSpPr txBox="1"/>
          <p:nvPr/>
        </p:nvSpPr>
        <p:spPr>
          <a:xfrm>
            <a:off x="5242560" y="6111240"/>
            <a:ext cx="678391" cy="23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900" dirty="0" err="1"/>
              <a:t>Diesel</a:t>
            </a:r>
            <a:r>
              <a:rPr lang="sk-SK" sz="900" dirty="0"/>
              <a:t> B7</a:t>
            </a:r>
          </a:p>
        </p:txBody>
      </p:sp>
      <p:cxnSp>
        <p:nvCxnSpPr>
          <p:cNvPr id="4" name="Rovná spojnica 3">
            <a:extLst>
              <a:ext uri="{FF2B5EF4-FFF2-40B4-BE49-F238E27FC236}">
                <a16:creationId xmlns:a16="http://schemas.microsoft.com/office/drawing/2014/main" id="{C0B82B98-A156-45DF-A5C2-08A88328E29C}"/>
              </a:ext>
            </a:extLst>
          </p:cNvPr>
          <p:cNvCxnSpPr/>
          <p:nvPr/>
        </p:nvCxnSpPr>
        <p:spPr>
          <a:xfrm>
            <a:off x="4940640" y="6233160"/>
            <a:ext cx="360000" cy="0"/>
          </a:xfrm>
          <a:prstGeom prst="line">
            <a:avLst/>
          </a:prstGeom>
          <a:ln w="28575">
            <a:solidFill>
              <a:srgbClr val="FFC000"/>
            </a:solidFill>
            <a:prstDash val="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>
            <a:extLst>
              <a:ext uri="{FF2B5EF4-FFF2-40B4-BE49-F238E27FC236}">
                <a16:creationId xmlns:a16="http://schemas.microsoft.com/office/drawing/2014/main" id="{27D024BD-3330-4F5A-8102-09A2C7D0D6BC}"/>
              </a:ext>
            </a:extLst>
          </p:cNvPr>
          <p:cNvCxnSpPr>
            <a:cxnSpLocks/>
          </p:cNvCxnSpPr>
          <p:nvPr/>
        </p:nvCxnSpPr>
        <p:spPr>
          <a:xfrm flipV="1">
            <a:off x="5120640" y="3200400"/>
            <a:ext cx="6050280" cy="1760601"/>
          </a:xfrm>
          <a:prstGeom prst="line">
            <a:avLst/>
          </a:prstGeom>
          <a:ln w="28575" cap="rnd">
            <a:solidFill>
              <a:srgbClr val="FFC000"/>
            </a:solidFill>
            <a:prstDash val="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ovná spojnica 19">
            <a:extLst>
              <a:ext uri="{FF2B5EF4-FFF2-40B4-BE49-F238E27FC236}">
                <a16:creationId xmlns:a16="http://schemas.microsoft.com/office/drawing/2014/main" id="{797B90E8-CDF8-4F5F-A50F-3EAD37D17995}"/>
              </a:ext>
            </a:extLst>
          </p:cNvPr>
          <p:cNvCxnSpPr/>
          <p:nvPr/>
        </p:nvCxnSpPr>
        <p:spPr>
          <a:xfrm>
            <a:off x="7036719" y="6229317"/>
            <a:ext cx="288000" cy="0"/>
          </a:xfrm>
          <a:prstGeom prst="line">
            <a:avLst/>
          </a:prstGeom>
          <a:ln w="28575" cap="rnd">
            <a:solidFill>
              <a:srgbClr val="50A294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ovná spojnica 20">
            <a:extLst>
              <a:ext uri="{FF2B5EF4-FFF2-40B4-BE49-F238E27FC236}">
                <a16:creationId xmlns:a16="http://schemas.microsoft.com/office/drawing/2014/main" id="{F3F50369-5ACA-4C27-A216-CAAA02CEA202}"/>
              </a:ext>
            </a:extLst>
          </p:cNvPr>
          <p:cNvCxnSpPr/>
          <p:nvPr/>
        </p:nvCxnSpPr>
        <p:spPr>
          <a:xfrm>
            <a:off x="5970864" y="6238461"/>
            <a:ext cx="360000" cy="0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nica 21">
            <a:extLst>
              <a:ext uri="{FF2B5EF4-FFF2-40B4-BE49-F238E27FC236}">
                <a16:creationId xmlns:a16="http://schemas.microsoft.com/office/drawing/2014/main" id="{5A7B9810-38A1-4E3D-ACC7-51176241A501}"/>
              </a:ext>
            </a:extLst>
          </p:cNvPr>
          <p:cNvCxnSpPr>
            <a:cxnSpLocks/>
          </p:cNvCxnSpPr>
          <p:nvPr/>
        </p:nvCxnSpPr>
        <p:spPr>
          <a:xfrm flipV="1">
            <a:off x="5120640" y="4029228"/>
            <a:ext cx="5992368" cy="925449"/>
          </a:xfrm>
          <a:prstGeom prst="line">
            <a:avLst/>
          </a:prstGeom>
          <a:ln w="28575" cap="rnd">
            <a:solidFill>
              <a:schemeClr val="bg1">
                <a:lumMod val="65000"/>
              </a:schemeClr>
            </a:solidFill>
            <a:prstDash val="dash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BlokTextu 23">
            <a:extLst>
              <a:ext uri="{FF2B5EF4-FFF2-40B4-BE49-F238E27FC236}">
                <a16:creationId xmlns:a16="http://schemas.microsoft.com/office/drawing/2014/main" id="{EAAA9693-F135-4224-9A77-89CB2E244EF0}"/>
              </a:ext>
            </a:extLst>
          </p:cNvPr>
          <p:cNvSpPr txBox="1"/>
          <p:nvPr/>
        </p:nvSpPr>
        <p:spPr>
          <a:xfrm>
            <a:off x="7324719" y="6097302"/>
            <a:ext cx="821059" cy="23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900" dirty="0" err="1"/>
              <a:t>Hydro</a:t>
            </a:r>
            <a:r>
              <a:rPr lang="sk-SK" sz="900" dirty="0"/>
              <a:t>/</a:t>
            </a:r>
            <a:r>
              <a:rPr lang="sk-SK" sz="900" dirty="0" err="1"/>
              <a:t>Wind</a:t>
            </a:r>
            <a:endParaRPr lang="sk-SK" sz="900" dirty="0"/>
          </a:p>
        </p:txBody>
      </p:sp>
      <p:sp>
        <p:nvSpPr>
          <p:cNvPr id="25" name="BlokTextu 24">
            <a:extLst>
              <a:ext uri="{FF2B5EF4-FFF2-40B4-BE49-F238E27FC236}">
                <a16:creationId xmlns:a16="http://schemas.microsoft.com/office/drawing/2014/main" id="{BECA4916-20B7-42EB-B631-50777DD2171E}"/>
              </a:ext>
            </a:extLst>
          </p:cNvPr>
          <p:cNvSpPr txBox="1"/>
          <p:nvPr/>
        </p:nvSpPr>
        <p:spPr>
          <a:xfrm>
            <a:off x="6303264" y="6118161"/>
            <a:ext cx="655949" cy="23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900" dirty="0"/>
              <a:t>HVO SW</a:t>
            </a:r>
          </a:p>
        </p:txBody>
      </p:sp>
      <p:cxnSp>
        <p:nvCxnSpPr>
          <p:cNvPr id="26" name="Rovná spojnica 25">
            <a:extLst>
              <a:ext uri="{FF2B5EF4-FFF2-40B4-BE49-F238E27FC236}">
                <a16:creationId xmlns:a16="http://schemas.microsoft.com/office/drawing/2014/main" id="{E888B711-4BB6-4CE0-A2AC-972B6E8FF81F}"/>
              </a:ext>
            </a:extLst>
          </p:cNvPr>
          <p:cNvCxnSpPr>
            <a:cxnSpLocks/>
          </p:cNvCxnSpPr>
          <p:nvPr/>
        </p:nvCxnSpPr>
        <p:spPr>
          <a:xfrm flipV="1">
            <a:off x="5122920" y="4864132"/>
            <a:ext cx="6048000" cy="36000"/>
          </a:xfrm>
          <a:prstGeom prst="line">
            <a:avLst/>
          </a:prstGeom>
          <a:ln w="28575" cap="rnd">
            <a:solidFill>
              <a:srgbClr val="50A294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nica 27">
            <a:extLst>
              <a:ext uri="{FF2B5EF4-FFF2-40B4-BE49-F238E27FC236}">
                <a16:creationId xmlns:a16="http://schemas.microsoft.com/office/drawing/2014/main" id="{1EEC5BD1-88DE-4251-B903-29B04688D3DD}"/>
              </a:ext>
            </a:extLst>
          </p:cNvPr>
          <p:cNvCxnSpPr>
            <a:cxnSpLocks/>
          </p:cNvCxnSpPr>
          <p:nvPr/>
        </p:nvCxnSpPr>
        <p:spPr>
          <a:xfrm flipV="1">
            <a:off x="5120640" y="3447187"/>
            <a:ext cx="6050280" cy="1434442"/>
          </a:xfrm>
          <a:prstGeom prst="line">
            <a:avLst/>
          </a:prstGeom>
          <a:ln w="28575" cap="rnd">
            <a:solidFill>
              <a:srgbClr val="A8D46B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nica 32">
            <a:extLst>
              <a:ext uri="{FF2B5EF4-FFF2-40B4-BE49-F238E27FC236}">
                <a16:creationId xmlns:a16="http://schemas.microsoft.com/office/drawing/2014/main" id="{FD2B4426-49B4-49DB-A224-8DCB939DB138}"/>
              </a:ext>
            </a:extLst>
          </p:cNvPr>
          <p:cNvCxnSpPr/>
          <p:nvPr/>
        </p:nvCxnSpPr>
        <p:spPr>
          <a:xfrm>
            <a:off x="8201055" y="6229317"/>
            <a:ext cx="288000" cy="0"/>
          </a:xfrm>
          <a:prstGeom prst="line">
            <a:avLst/>
          </a:prstGeom>
          <a:ln w="28575" cap="rnd">
            <a:solidFill>
              <a:srgbClr val="A8D46B"/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BlokTextu 36">
            <a:extLst>
              <a:ext uri="{FF2B5EF4-FFF2-40B4-BE49-F238E27FC236}">
                <a16:creationId xmlns:a16="http://schemas.microsoft.com/office/drawing/2014/main" id="{6939D28B-546C-4643-A4D8-8F375CB82666}"/>
              </a:ext>
            </a:extLst>
          </p:cNvPr>
          <p:cNvSpPr txBox="1"/>
          <p:nvPr/>
        </p:nvSpPr>
        <p:spPr>
          <a:xfrm>
            <a:off x="8544332" y="6118161"/>
            <a:ext cx="793807" cy="23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900" dirty="0" err="1"/>
              <a:t>Natural</a:t>
            </a:r>
            <a:r>
              <a:rPr lang="sk-SK" sz="900" dirty="0"/>
              <a:t> </a:t>
            </a:r>
            <a:r>
              <a:rPr lang="sk-SK" sz="900" dirty="0" err="1"/>
              <a:t>Gas</a:t>
            </a:r>
            <a:endParaRPr lang="sk-SK" sz="900" dirty="0"/>
          </a:p>
        </p:txBody>
      </p: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11043FBE-1D85-4B60-AF54-4B0D49FF6CE6}"/>
              </a:ext>
            </a:extLst>
          </p:cNvPr>
          <p:cNvCxnSpPr>
            <a:cxnSpLocks/>
          </p:cNvCxnSpPr>
          <p:nvPr/>
        </p:nvCxnSpPr>
        <p:spPr>
          <a:xfrm flipV="1">
            <a:off x="5106238" y="1861812"/>
            <a:ext cx="6046741" cy="3026650"/>
          </a:xfrm>
          <a:prstGeom prst="line">
            <a:avLst/>
          </a:prstGeom>
          <a:ln w="28575" cap="rnd">
            <a:solidFill>
              <a:schemeClr val="tx1">
                <a:lumMod val="75000"/>
                <a:lumOff val="25000"/>
              </a:schemeClr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nica 38">
            <a:extLst>
              <a:ext uri="{FF2B5EF4-FFF2-40B4-BE49-F238E27FC236}">
                <a16:creationId xmlns:a16="http://schemas.microsoft.com/office/drawing/2014/main" id="{C9522F8B-34B8-4D86-BB97-32322F4006BB}"/>
              </a:ext>
            </a:extLst>
          </p:cNvPr>
          <p:cNvCxnSpPr/>
          <p:nvPr/>
        </p:nvCxnSpPr>
        <p:spPr>
          <a:xfrm>
            <a:off x="9432447" y="6236238"/>
            <a:ext cx="288000" cy="0"/>
          </a:xfrm>
          <a:prstGeom prst="line">
            <a:avLst/>
          </a:prstGeom>
          <a:ln w="28575" cap="rnd">
            <a:solidFill>
              <a:schemeClr val="tx1">
                <a:lumMod val="65000"/>
                <a:lumOff val="35000"/>
              </a:schemeClr>
            </a:solidFill>
            <a:prstDash val="solid"/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BlokTextu 39">
            <a:extLst>
              <a:ext uri="{FF2B5EF4-FFF2-40B4-BE49-F238E27FC236}">
                <a16:creationId xmlns:a16="http://schemas.microsoft.com/office/drawing/2014/main" id="{5E233D72-6618-4E84-BAAD-9559211DD860}"/>
              </a:ext>
            </a:extLst>
          </p:cNvPr>
          <p:cNvSpPr txBox="1"/>
          <p:nvPr/>
        </p:nvSpPr>
        <p:spPr>
          <a:xfrm>
            <a:off x="9730897" y="6111240"/>
            <a:ext cx="697627" cy="23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900" dirty="0" err="1"/>
              <a:t>Hard</a:t>
            </a:r>
            <a:r>
              <a:rPr lang="sk-SK" sz="900" dirty="0"/>
              <a:t> </a:t>
            </a:r>
            <a:r>
              <a:rPr lang="sk-SK" sz="900" dirty="0" err="1"/>
              <a:t>Coal</a:t>
            </a:r>
            <a:endParaRPr lang="sk-SK" sz="900" dirty="0"/>
          </a:p>
        </p:txBody>
      </p:sp>
      <p:sp>
        <p:nvSpPr>
          <p:cNvPr id="16" name="BlokTextu 15">
            <a:extLst>
              <a:ext uri="{FF2B5EF4-FFF2-40B4-BE49-F238E27FC236}">
                <a16:creationId xmlns:a16="http://schemas.microsoft.com/office/drawing/2014/main" id="{830C4EBD-40B6-4DA5-A050-8BA1DF3420AC}"/>
              </a:ext>
            </a:extLst>
          </p:cNvPr>
          <p:cNvSpPr txBox="1"/>
          <p:nvPr/>
        </p:nvSpPr>
        <p:spPr>
          <a:xfrm rot="16200000">
            <a:off x="3486337" y="2667708"/>
            <a:ext cx="1361270" cy="2521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00" dirty="0"/>
              <a:t>Tony CO2 ekvivalent</a:t>
            </a:r>
          </a:p>
        </p:txBody>
      </p:sp>
      <p:sp>
        <p:nvSpPr>
          <p:cNvPr id="18" name="BlokTextu 17">
            <a:extLst>
              <a:ext uri="{FF2B5EF4-FFF2-40B4-BE49-F238E27FC236}">
                <a16:creationId xmlns:a16="http://schemas.microsoft.com/office/drawing/2014/main" id="{7AABEF27-D6E7-48BF-831C-4D1B7F88054F}"/>
              </a:ext>
            </a:extLst>
          </p:cNvPr>
          <p:cNvSpPr txBox="1"/>
          <p:nvPr/>
        </p:nvSpPr>
        <p:spPr>
          <a:xfrm>
            <a:off x="4347768" y="4461072"/>
            <a:ext cx="465192" cy="268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200</a:t>
            </a:r>
          </a:p>
        </p:txBody>
      </p:sp>
      <p:sp>
        <p:nvSpPr>
          <p:cNvPr id="44" name="BlokTextu 43">
            <a:extLst>
              <a:ext uri="{FF2B5EF4-FFF2-40B4-BE49-F238E27FC236}">
                <a16:creationId xmlns:a16="http://schemas.microsoft.com/office/drawing/2014/main" id="{BDFE0AB6-9B76-4A75-834B-37C51E201C73}"/>
              </a:ext>
            </a:extLst>
          </p:cNvPr>
          <p:cNvSpPr txBox="1"/>
          <p:nvPr/>
        </p:nvSpPr>
        <p:spPr>
          <a:xfrm>
            <a:off x="4344952" y="4043962"/>
            <a:ext cx="466794" cy="268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400</a:t>
            </a:r>
          </a:p>
        </p:txBody>
      </p:sp>
      <p:sp>
        <p:nvSpPr>
          <p:cNvPr id="45" name="BlokTextu 44">
            <a:extLst>
              <a:ext uri="{FF2B5EF4-FFF2-40B4-BE49-F238E27FC236}">
                <a16:creationId xmlns:a16="http://schemas.microsoft.com/office/drawing/2014/main" id="{25971CD8-A03F-44B4-AD91-25CCD56A72E9}"/>
              </a:ext>
            </a:extLst>
          </p:cNvPr>
          <p:cNvSpPr txBox="1"/>
          <p:nvPr/>
        </p:nvSpPr>
        <p:spPr>
          <a:xfrm>
            <a:off x="4341154" y="3643733"/>
            <a:ext cx="452368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600</a:t>
            </a:r>
          </a:p>
        </p:txBody>
      </p:sp>
      <p:sp>
        <p:nvSpPr>
          <p:cNvPr id="46" name="BlokTextu 45">
            <a:extLst>
              <a:ext uri="{FF2B5EF4-FFF2-40B4-BE49-F238E27FC236}">
                <a16:creationId xmlns:a16="http://schemas.microsoft.com/office/drawing/2014/main" id="{71AFDC42-8F75-40FF-B535-CA9597AFC87A}"/>
              </a:ext>
            </a:extLst>
          </p:cNvPr>
          <p:cNvSpPr txBox="1"/>
          <p:nvPr/>
        </p:nvSpPr>
        <p:spPr>
          <a:xfrm>
            <a:off x="4339951" y="3214267"/>
            <a:ext cx="455574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800</a:t>
            </a:r>
          </a:p>
        </p:txBody>
      </p:sp>
      <p:sp>
        <p:nvSpPr>
          <p:cNvPr id="47" name="BlokTextu 46">
            <a:extLst>
              <a:ext uri="{FF2B5EF4-FFF2-40B4-BE49-F238E27FC236}">
                <a16:creationId xmlns:a16="http://schemas.microsoft.com/office/drawing/2014/main" id="{D464FD92-3347-4E91-915E-AD29B17195DD}"/>
              </a:ext>
            </a:extLst>
          </p:cNvPr>
          <p:cNvSpPr txBox="1"/>
          <p:nvPr/>
        </p:nvSpPr>
        <p:spPr>
          <a:xfrm>
            <a:off x="4290583" y="2779893"/>
            <a:ext cx="518091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1000</a:t>
            </a:r>
          </a:p>
        </p:txBody>
      </p:sp>
      <p:sp>
        <p:nvSpPr>
          <p:cNvPr id="48" name="BlokTextu 47">
            <a:extLst>
              <a:ext uri="{FF2B5EF4-FFF2-40B4-BE49-F238E27FC236}">
                <a16:creationId xmlns:a16="http://schemas.microsoft.com/office/drawing/2014/main" id="{ABDA9B48-E084-4B0A-8AAC-5318B65D7E07}"/>
              </a:ext>
            </a:extLst>
          </p:cNvPr>
          <p:cNvSpPr txBox="1"/>
          <p:nvPr/>
        </p:nvSpPr>
        <p:spPr>
          <a:xfrm>
            <a:off x="4312300" y="2388265"/>
            <a:ext cx="510076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1200</a:t>
            </a:r>
          </a:p>
        </p:txBody>
      </p:sp>
      <p:sp>
        <p:nvSpPr>
          <p:cNvPr id="49" name="BlokTextu 48">
            <a:extLst>
              <a:ext uri="{FF2B5EF4-FFF2-40B4-BE49-F238E27FC236}">
                <a16:creationId xmlns:a16="http://schemas.microsoft.com/office/drawing/2014/main" id="{09738977-D388-4F65-95FB-EBC2923FEE85}"/>
              </a:ext>
            </a:extLst>
          </p:cNvPr>
          <p:cNvSpPr txBox="1"/>
          <p:nvPr/>
        </p:nvSpPr>
        <p:spPr>
          <a:xfrm>
            <a:off x="4314317" y="1955859"/>
            <a:ext cx="511679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1400</a:t>
            </a:r>
          </a:p>
        </p:txBody>
      </p:sp>
      <p:cxnSp>
        <p:nvCxnSpPr>
          <p:cNvPr id="23" name="Rovná spojnica 22">
            <a:extLst>
              <a:ext uri="{FF2B5EF4-FFF2-40B4-BE49-F238E27FC236}">
                <a16:creationId xmlns:a16="http://schemas.microsoft.com/office/drawing/2014/main" id="{AF6E9BA2-D66E-40C9-B9EA-1D06884A0ECB}"/>
              </a:ext>
            </a:extLst>
          </p:cNvPr>
          <p:cNvCxnSpPr/>
          <p:nvPr/>
        </p:nvCxnSpPr>
        <p:spPr>
          <a:xfrm>
            <a:off x="4788000" y="5040000"/>
            <a:ext cx="6588000" cy="0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BlokTextu 57">
            <a:extLst>
              <a:ext uri="{FF2B5EF4-FFF2-40B4-BE49-F238E27FC236}">
                <a16:creationId xmlns:a16="http://schemas.microsoft.com/office/drawing/2014/main" id="{0C282CA5-87A9-42EC-A485-B0BD3BFD7B40}"/>
              </a:ext>
            </a:extLst>
          </p:cNvPr>
          <p:cNvSpPr txBox="1"/>
          <p:nvPr/>
        </p:nvSpPr>
        <p:spPr>
          <a:xfrm>
            <a:off x="4314317" y="1545794"/>
            <a:ext cx="511679" cy="2601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1050" dirty="0"/>
              <a:t>1600</a:t>
            </a:r>
          </a:p>
        </p:txBody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74995A57-89AC-4704-B7CB-B549575239D0}"/>
              </a:ext>
            </a:extLst>
          </p:cNvPr>
          <p:cNvSpPr txBox="1"/>
          <p:nvPr/>
        </p:nvSpPr>
        <p:spPr>
          <a:xfrm>
            <a:off x="5395590" y="5048847"/>
            <a:ext cx="6197530" cy="236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900" dirty="0"/>
              <a:t>100 000     200 000    300 000    400 000    500 000    600 000    700 000    800 000    900 000   1000 000</a:t>
            </a:r>
          </a:p>
        </p:txBody>
      </p:sp>
    </p:spTree>
    <p:extLst>
      <p:ext uri="{BB962C8B-B14F-4D97-AF65-F5344CB8AC3E}">
        <p14:creationId xmlns:p14="http://schemas.microsoft.com/office/powerpoint/2010/main" val="370665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C19FBB2-85B3-6545-8DB2-AB69172C829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55FF3754-5A73-4CC4-A84C-9DC46FB83877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2C75907-3D40-B04B-B771-E2B857679CC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B2C3B9B-AFBE-854F-9F6F-04A239AF9B1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1DE55A6-EBC4-4FAE-8FF5-706D78A85165}"/>
              </a:ext>
            </a:extLst>
          </p:cNvPr>
          <p:cNvSpPr txBox="1"/>
          <p:nvPr/>
        </p:nvSpPr>
        <p:spPr>
          <a:xfrm>
            <a:off x="2489499" y="4798802"/>
            <a:ext cx="77302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000" dirty="0">
                <a:solidFill>
                  <a:srgbClr val="B8DED8"/>
                </a:solidFill>
                <a:latin typeface="+mj-lt"/>
              </a:rPr>
              <a:t>ĎAKUJEME ZA POZORNOSŤ</a:t>
            </a:r>
            <a:endParaRPr lang="sk-SK" sz="4000" dirty="0">
              <a:solidFill>
                <a:srgbClr val="B8DED8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8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latshållare för bild 4">
            <a:extLst>
              <a:ext uri="{FF2B5EF4-FFF2-40B4-BE49-F238E27FC236}">
                <a16:creationId xmlns:a16="http://schemas.microsoft.com/office/drawing/2014/main" id="{4625E9A5-A983-7645-945C-6233DBD2F89B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6" t="17740" r="4338" b="7813"/>
          <a:stretch/>
        </p:blipFill>
        <p:spPr>
          <a:xfrm>
            <a:off x="0" y="0"/>
            <a:ext cx="12192000" cy="6858000"/>
          </a:xfrm>
        </p:spPr>
      </p:pic>
      <p:sp>
        <p:nvSpPr>
          <p:cNvPr id="31" name="Platshållare för text 30">
            <a:extLst>
              <a:ext uri="{FF2B5EF4-FFF2-40B4-BE49-F238E27FC236}">
                <a16:creationId xmlns:a16="http://schemas.microsoft.com/office/drawing/2014/main" id="{D4060100-18F8-9142-BA1A-3CD4F0C73CF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79D9A1F3-1106-7440-A6CF-3FE3732F1DBF}"/>
              </a:ext>
            </a:extLst>
          </p:cNvPr>
          <p:cNvSpPr txBox="1"/>
          <p:nvPr/>
        </p:nvSpPr>
        <p:spPr>
          <a:xfrm>
            <a:off x="3082013" y="2045398"/>
            <a:ext cx="1828800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v-SE" sz="8000" spc="200" dirty="0">
                <a:solidFill>
                  <a:srgbClr val="396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lvo Broad Pro Digital" panose="020B0606030202080204" pitchFamily="34" charset="0"/>
              </a:rPr>
              <a:t>50%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B5FFE59-1FC4-6747-9345-B357AAB94D30}"/>
              </a:ext>
            </a:extLst>
          </p:cNvPr>
          <p:cNvSpPr txBox="1"/>
          <p:nvPr/>
        </p:nvSpPr>
        <p:spPr>
          <a:xfrm>
            <a:off x="3120113" y="3235434"/>
            <a:ext cx="1752600" cy="31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v-SE" sz="1400" dirty="0">
                <a:solidFill>
                  <a:schemeClr val="bg1"/>
                </a:solidFill>
                <a:latin typeface="+mj-lt"/>
              </a:rPr>
              <a:t>CO</a:t>
            </a:r>
            <a:r>
              <a:rPr lang="sv-SE" sz="1400" baseline="-25000" dirty="0">
                <a:solidFill>
                  <a:schemeClr val="bg1"/>
                </a:solidFill>
                <a:latin typeface="+mj-lt"/>
              </a:rPr>
              <a:t>2</a:t>
            </a:r>
            <a:r>
              <a:rPr lang="sv-SE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400" dirty="0" err="1">
                <a:solidFill>
                  <a:schemeClr val="bg1"/>
                </a:solidFill>
                <a:latin typeface="+mj-lt"/>
              </a:rPr>
              <a:t>reduction</a:t>
            </a:r>
            <a:r>
              <a:rPr lang="sv-SE" sz="1400" dirty="0">
                <a:solidFill>
                  <a:schemeClr val="bg1"/>
                </a:solidFill>
                <a:latin typeface="+mj-lt"/>
              </a:rPr>
              <a:t> by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89C9EBF-61C4-A94E-80B9-4BC6393D30F5}"/>
              </a:ext>
            </a:extLst>
          </p:cNvPr>
          <p:cNvSpPr txBox="1"/>
          <p:nvPr/>
        </p:nvSpPr>
        <p:spPr>
          <a:xfrm>
            <a:off x="3135834" y="3296722"/>
            <a:ext cx="1752599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v-SE" sz="8000" spc="200" dirty="0">
                <a:solidFill>
                  <a:srgbClr val="3969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lvo Broad Pro Digital" panose="020B0606030202080204" pitchFamily="34" charset="0"/>
              </a:rPr>
              <a:t>2030</a:t>
            </a:r>
          </a:p>
        </p:txBody>
      </p:sp>
      <p:cxnSp>
        <p:nvCxnSpPr>
          <p:cNvPr id="17" name="Rak 16">
            <a:extLst>
              <a:ext uri="{FF2B5EF4-FFF2-40B4-BE49-F238E27FC236}">
                <a16:creationId xmlns:a16="http://schemas.microsoft.com/office/drawing/2014/main" id="{9ACCAD04-4C21-6A40-853F-E2FC68A59EF0}"/>
              </a:ext>
            </a:extLst>
          </p:cNvPr>
          <p:cNvCxnSpPr>
            <a:cxnSpLocks/>
          </p:cNvCxnSpPr>
          <p:nvPr/>
        </p:nvCxnSpPr>
        <p:spPr>
          <a:xfrm>
            <a:off x="3216996" y="3235434"/>
            <a:ext cx="1558835" cy="0"/>
          </a:xfrm>
          <a:prstGeom prst="line">
            <a:avLst/>
          </a:prstGeom>
          <a:ln w="9525">
            <a:solidFill>
              <a:srgbClr val="396976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k 17">
            <a:extLst>
              <a:ext uri="{FF2B5EF4-FFF2-40B4-BE49-F238E27FC236}">
                <a16:creationId xmlns:a16="http://schemas.microsoft.com/office/drawing/2014/main" id="{D332D96A-DB0A-5E4E-A133-418B18200C82}"/>
              </a:ext>
            </a:extLst>
          </p:cNvPr>
          <p:cNvCxnSpPr>
            <a:cxnSpLocks/>
          </p:cNvCxnSpPr>
          <p:nvPr/>
        </p:nvCxnSpPr>
        <p:spPr>
          <a:xfrm>
            <a:off x="3216996" y="3566360"/>
            <a:ext cx="1558835" cy="0"/>
          </a:xfrm>
          <a:prstGeom prst="line">
            <a:avLst/>
          </a:prstGeom>
          <a:ln w="9525">
            <a:solidFill>
              <a:srgbClr val="396976"/>
            </a:solidFill>
            <a:headEnd type="non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 20">
            <a:extLst>
              <a:ext uri="{FF2B5EF4-FFF2-40B4-BE49-F238E27FC236}">
                <a16:creationId xmlns:a16="http://schemas.microsoft.com/office/drawing/2014/main" id="{3031F218-C385-9948-9688-61B7C858402C}"/>
              </a:ext>
            </a:extLst>
          </p:cNvPr>
          <p:cNvGrpSpPr/>
          <p:nvPr/>
        </p:nvGrpSpPr>
        <p:grpSpPr>
          <a:xfrm>
            <a:off x="7281188" y="2045398"/>
            <a:ext cx="1828800" cy="2599385"/>
            <a:chOff x="7271659" y="2027085"/>
            <a:chExt cx="1828800" cy="2599385"/>
          </a:xfrm>
        </p:grpSpPr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F2E4D252-21E1-B34B-9160-AD2E884F0D63}"/>
                </a:ext>
              </a:extLst>
            </p:cNvPr>
            <p:cNvSpPr txBox="1"/>
            <p:nvPr/>
          </p:nvSpPr>
          <p:spPr>
            <a:xfrm>
              <a:off x="7271659" y="2027085"/>
              <a:ext cx="1828800" cy="1348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Bef>
                  <a:spcPts val="952"/>
                </a:spcBef>
              </a:pPr>
              <a:r>
                <a:rPr lang="sv-SE" sz="8000" spc="200" dirty="0">
                  <a:solidFill>
                    <a:srgbClr val="3969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lvo Broad Pro Digital" panose="020B0606030202080204" pitchFamily="34" charset="0"/>
                </a:rPr>
                <a:t>100%</a:t>
              </a: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51977BA0-4E18-7A4C-8439-CEBDC65CCE3F}"/>
                </a:ext>
              </a:extLst>
            </p:cNvPr>
            <p:cNvSpPr txBox="1"/>
            <p:nvPr/>
          </p:nvSpPr>
          <p:spPr>
            <a:xfrm>
              <a:off x="7309759" y="3217121"/>
              <a:ext cx="1752600" cy="316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Bef>
                  <a:spcPts val="952"/>
                </a:spcBef>
              </a:pPr>
              <a:r>
                <a:rPr lang="sv-SE" sz="1400" dirty="0">
                  <a:solidFill>
                    <a:schemeClr val="bg1"/>
                  </a:solidFill>
                  <a:latin typeface="+mj-lt"/>
                </a:rPr>
                <a:t>CO</a:t>
              </a:r>
              <a:r>
                <a:rPr lang="sv-SE" sz="1400" baseline="-25000" dirty="0">
                  <a:solidFill>
                    <a:schemeClr val="bg1"/>
                  </a:solidFill>
                  <a:latin typeface="+mj-lt"/>
                </a:rPr>
                <a:t>2</a:t>
              </a:r>
              <a:r>
                <a:rPr lang="sv-SE" sz="1400" dirty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sv-SE" sz="1400" dirty="0" err="1">
                  <a:solidFill>
                    <a:schemeClr val="bg1"/>
                  </a:solidFill>
                  <a:latin typeface="+mj-lt"/>
                </a:rPr>
                <a:t>reduction</a:t>
              </a:r>
              <a:r>
                <a:rPr lang="sv-SE" sz="1400" dirty="0">
                  <a:solidFill>
                    <a:schemeClr val="bg1"/>
                  </a:solidFill>
                  <a:latin typeface="+mj-lt"/>
                </a:rPr>
                <a:t> by</a:t>
              </a: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6905983D-DBBF-0F4E-92ED-A6263CFDFF36}"/>
                </a:ext>
              </a:extLst>
            </p:cNvPr>
            <p:cNvSpPr txBox="1"/>
            <p:nvPr/>
          </p:nvSpPr>
          <p:spPr>
            <a:xfrm>
              <a:off x="7328809" y="3278409"/>
              <a:ext cx="1752599" cy="1348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14000"/>
                </a:lnSpc>
                <a:spcBef>
                  <a:spcPts val="952"/>
                </a:spcBef>
              </a:pPr>
              <a:r>
                <a:rPr lang="sv-SE" sz="8000" spc="200" dirty="0">
                  <a:solidFill>
                    <a:srgbClr val="39697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olvo Broad Pro Digital" panose="020B0606030202080204" pitchFamily="34" charset="0"/>
                </a:rPr>
                <a:t>2040</a:t>
              </a:r>
            </a:p>
          </p:txBody>
        </p:sp>
        <p:cxnSp>
          <p:nvCxnSpPr>
            <p:cNvPr id="25" name="Rak 24">
              <a:extLst>
                <a:ext uri="{FF2B5EF4-FFF2-40B4-BE49-F238E27FC236}">
                  <a16:creationId xmlns:a16="http://schemas.microsoft.com/office/drawing/2014/main" id="{3BC33779-19DD-9A4D-8555-344BBCBDDA41}"/>
                </a:ext>
              </a:extLst>
            </p:cNvPr>
            <p:cNvCxnSpPr>
              <a:cxnSpLocks/>
            </p:cNvCxnSpPr>
            <p:nvPr/>
          </p:nvCxnSpPr>
          <p:spPr>
            <a:xfrm>
              <a:off x="7406642" y="3217121"/>
              <a:ext cx="1558835" cy="0"/>
            </a:xfrm>
            <a:prstGeom prst="line">
              <a:avLst/>
            </a:prstGeom>
            <a:ln w="9525">
              <a:solidFill>
                <a:srgbClr val="396976"/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25">
              <a:extLst>
                <a:ext uri="{FF2B5EF4-FFF2-40B4-BE49-F238E27FC236}">
                  <a16:creationId xmlns:a16="http://schemas.microsoft.com/office/drawing/2014/main" id="{C9F63F92-F579-6B47-B968-4586D371F8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6642" y="3548047"/>
              <a:ext cx="1558835" cy="0"/>
            </a:xfrm>
            <a:prstGeom prst="line">
              <a:avLst/>
            </a:prstGeom>
            <a:ln w="9525">
              <a:solidFill>
                <a:srgbClr val="396976"/>
              </a:solidFill>
              <a:headEnd type="none" w="med" len="me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Rak 26">
            <a:extLst>
              <a:ext uri="{FF2B5EF4-FFF2-40B4-BE49-F238E27FC236}">
                <a16:creationId xmlns:a16="http://schemas.microsoft.com/office/drawing/2014/main" id="{EEB88204-7F4C-F640-9A80-D8D529E68F3A}"/>
              </a:ext>
            </a:extLst>
          </p:cNvPr>
          <p:cNvCxnSpPr>
            <a:cxnSpLocks/>
          </p:cNvCxnSpPr>
          <p:nvPr/>
        </p:nvCxnSpPr>
        <p:spPr>
          <a:xfrm>
            <a:off x="6100482" y="2387647"/>
            <a:ext cx="0" cy="2097741"/>
          </a:xfrm>
          <a:prstGeom prst="line">
            <a:avLst/>
          </a:prstGeom>
          <a:ln w="3175">
            <a:solidFill>
              <a:schemeClr val="accent1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latshållare för bildnummer 3">
            <a:extLst>
              <a:ext uri="{FF2B5EF4-FFF2-40B4-BE49-F238E27FC236}">
                <a16:creationId xmlns:a16="http://schemas.microsoft.com/office/drawing/2014/main" id="{700C74A2-BDC4-E94E-B71B-3B962635B1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425238" y="6380367"/>
            <a:ext cx="466725" cy="154800"/>
          </a:xfrm>
        </p:spPr>
        <p:txBody>
          <a:bodyPr/>
          <a:lstStyle/>
          <a:p>
            <a:fld id="{F4BB9EDD-1740-4E4A-8601-A7D0893F42E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6FFBB087-EEBD-D444-8FAD-96DDBA57F590}"/>
              </a:ext>
            </a:extLst>
          </p:cNvPr>
          <p:cNvSpPr txBox="1"/>
          <p:nvPr/>
        </p:nvSpPr>
        <p:spPr>
          <a:xfrm>
            <a:off x="2101766" y="1089025"/>
            <a:ext cx="8062155" cy="475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  <a:spcBef>
                <a:spcPts val="952"/>
              </a:spcBef>
            </a:pPr>
            <a:r>
              <a:rPr lang="sk-SK" sz="2400" dirty="0">
                <a:latin typeface="+mj-lt"/>
              </a:rPr>
              <a:t>Smerovanie k doprave bez fosílnych palív</a:t>
            </a:r>
            <a:endParaRPr lang="sv-SE" sz="2400" dirty="0">
              <a:latin typeface="+mj-lt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491CA4BC-176E-AF42-AE26-1A8EB038DD83}"/>
              </a:ext>
            </a:extLst>
          </p:cNvPr>
          <p:cNvSpPr txBox="1"/>
          <p:nvPr/>
        </p:nvSpPr>
        <p:spPr>
          <a:xfrm>
            <a:off x="300038" y="6188400"/>
            <a:ext cx="2235772" cy="169277"/>
          </a:xfrm>
          <a:prstGeom prst="rect">
            <a:avLst/>
          </a:prstGeom>
          <a:noFill/>
        </p:spPr>
        <p:txBody>
          <a:bodyPr wrap="square" lIns="0" rIns="0" bIns="0" rtlCol="0">
            <a:spAutoFit/>
          </a:bodyPr>
          <a:lstStyle/>
          <a:p>
            <a:r>
              <a:rPr lang="en-US" sz="800" b="0" dirty="0">
                <a:latin typeface="+mj-lt"/>
                <a:cs typeface="+mn-cs"/>
              </a:rPr>
              <a:t>Volvo Trucks</a:t>
            </a:r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D52E58A9-98B5-4405-8DB7-BD6372245947}"/>
              </a:ext>
            </a:extLst>
          </p:cNvPr>
          <p:cNvSpPr txBox="1"/>
          <p:nvPr/>
        </p:nvSpPr>
        <p:spPr>
          <a:xfrm>
            <a:off x="1824369" y="5433089"/>
            <a:ext cx="9017212" cy="6036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32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</a:rPr>
              <a:t>BEV?  FCEV?  LNG/LBG?   H-ICE?   LOHC?</a:t>
            </a:r>
          </a:p>
        </p:txBody>
      </p:sp>
    </p:spTree>
    <p:extLst>
      <p:ext uri="{BB962C8B-B14F-4D97-AF65-F5344CB8AC3E}">
        <p14:creationId xmlns:p14="http://schemas.microsoft.com/office/powerpoint/2010/main" val="40650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DE8FFD9-95E6-2C99-DBC5-3310685E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Capital Markets Day 2022</a:t>
            </a:r>
            <a:endParaRPr lang="en-US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DBC6DC2-98F9-636C-05AC-878B657B4B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3" name="Platshållare för datum 3">
            <a:extLst>
              <a:ext uri="{FF2B5EF4-FFF2-40B4-BE49-F238E27FC236}">
                <a16:creationId xmlns:a16="http://schemas.microsoft.com/office/drawing/2014/main" id="{C8C70C68-5671-098D-9CCC-9AEBE309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90579" y="6380367"/>
            <a:ext cx="934659" cy="154800"/>
          </a:xfrm>
        </p:spPr>
        <p:txBody>
          <a:bodyPr/>
          <a:lstStyle/>
          <a:p>
            <a:r>
              <a:rPr lang="sv-SE"/>
              <a:t>2022-06-22</a:t>
            </a:r>
            <a:endParaRPr lang="en-US" dirty="0"/>
          </a:p>
        </p:txBody>
      </p:sp>
      <p:sp>
        <p:nvSpPr>
          <p:cNvPr id="74" name="Platshållare för bildnummer 5">
            <a:extLst>
              <a:ext uri="{FF2B5EF4-FFF2-40B4-BE49-F238E27FC236}">
                <a16:creationId xmlns:a16="http://schemas.microsoft.com/office/drawing/2014/main" id="{05303E0F-9371-9761-40D1-8245CEA3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238" y="6380367"/>
            <a:ext cx="466725" cy="154800"/>
          </a:xfrm>
        </p:spPr>
        <p:txBody>
          <a:bodyPr/>
          <a:lstStyle/>
          <a:p>
            <a:fld id="{F4BB9EDD-1740-4E4A-8601-A7D0893F42E6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4" name="Title 7">
            <a:extLst>
              <a:ext uri="{FF2B5EF4-FFF2-40B4-BE49-F238E27FC236}">
                <a16:creationId xmlns:a16="http://schemas.microsoft.com/office/drawing/2014/main" id="{C737DE98-EF2D-744D-6441-6FAD9C81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82" y="749424"/>
            <a:ext cx="8986837" cy="456400"/>
          </a:xfrm>
        </p:spPr>
        <p:txBody>
          <a:bodyPr/>
          <a:lstStyle/>
          <a:p>
            <a:pPr algn="ctr"/>
            <a:r>
              <a:rPr lang="en-US" dirty="0"/>
              <a:t>100% fossil free Volvo Group vehicles from 2040</a:t>
            </a:r>
            <a:endParaRPr lang="sv-SE" dirty="0"/>
          </a:p>
        </p:txBody>
      </p:sp>
      <p:pic>
        <p:nvPicPr>
          <p:cNvPr id="35" name="Picture 9">
            <a:extLst>
              <a:ext uri="{FF2B5EF4-FFF2-40B4-BE49-F238E27FC236}">
                <a16:creationId xmlns:a16="http://schemas.microsoft.com/office/drawing/2014/main" id="{9171E190-EE32-F407-F1E5-2E769D4C9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52" y="1560888"/>
            <a:ext cx="11248095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8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2DE8FFD9-95E6-2C99-DBC5-3310685E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Capital Markets Day 2022</a:t>
            </a:r>
            <a:endParaRPr lang="en-US" dirty="0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2DBC6DC2-98F9-636C-05AC-878B657B4B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3" name="Platshållare för datum 3">
            <a:extLst>
              <a:ext uri="{FF2B5EF4-FFF2-40B4-BE49-F238E27FC236}">
                <a16:creationId xmlns:a16="http://schemas.microsoft.com/office/drawing/2014/main" id="{C8C70C68-5671-098D-9CCC-9AEBE309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90579" y="6380367"/>
            <a:ext cx="934659" cy="154800"/>
          </a:xfrm>
        </p:spPr>
        <p:txBody>
          <a:bodyPr/>
          <a:lstStyle/>
          <a:p>
            <a:r>
              <a:rPr lang="sv-SE"/>
              <a:t>2022-06-22</a:t>
            </a:r>
            <a:endParaRPr lang="en-US" dirty="0"/>
          </a:p>
        </p:txBody>
      </p:sp>
      <p:sp>
        <p:nvSpPr>
          <p:cNvPr id="74" name="Platshållare för bildnummer 5">
            <a:extLst>
              <a:ext uri="{FF2B5EF4-FFF2-40B4-BE49-F238E27FC236}">
                <a16:creationId xmlns:a16="http://schemas.microsoft.com/office/drawing/2014/main" id="{05303E0F-9371-9761-40D1-8245CEA3B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25238" y="6380367"/>
            <a:ext cx="466725" cy="154800"/>
          </a:xfrm>
        </p:spPr>
        <p:txBody>
          <a:bodyPr/>
          <a:lstStyle/>
          <a:p>
            <a:fld id="{F4BB9EDD-1740-4E4A-8601-A7D0893F42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445DC618-E2CB-6EAC-CEB5-AEBC8CE19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582" y="736977"/>
            <a:ext cx="8986837" cy="456400"/>
          </a:xfrm>
        </p:spPr>
        <p:txBody>
          <a:bodyPr/>
          <a:lstStyle/>
          <a:p>
            <a:pPr algn="ctr"/>
            <a:r>
              <a:rPr lang="en-US" sz="2600" dirty="0">
                <a:effectLst/>
                <a:ea typeface="Calibri" panose="020F0502020204030204" pitchFamily="34" charset="0"/>
              </a:rPr>
              <a:t>Common Architecture and Shared Technology</a:t>
            </a:r>
            <a:endParaRPr lang="en-US" sz="2600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BC599F29-40F2-1495-2DAB-6FEF3D88D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087" y="1502092"/>
            <a:ext cx="6537825" cy="51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1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859"/>
              <a:ext cx="9144000" cy="51206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339596" y="1668779"/>
              <a:ext cx="6163310" cy="2842260"/>
            </a:xfrm>
            <a:custGeom>
              <a:avLst/>
              <a:gdLst/>
              <a:ahLst/>
              <a:cxnLst/>
              <a:rect l="l" t="t" r="r" b="b"/>
              <a:pathLst>
                <a:path w="6163309" h="2842260">
                  <a:moveTo>
                    <a:pt x="22606" y="0"/>
                  </a:moveTo>
                  <a:lnTo>
                    <a:pt x="21349" y="291809"/>
                  </a:lnTo>
                  <a:lnTo>
                    <a:pt x="20358" y="339530"/>
                  </a:lnTo>
                  <a:lnTo>
                    <a:pt x="15615" y="367971"/>
                  </a:lnTo>
                  <a:lnTo>
                    <a:pt x="14363" y="374503"/>
                  </a:lnTo>
                  <a:lnTo>
                    <a:pt x="10608" y="417690"/>
                  </a:lnTo>
                  <a:lnTo>
                    <a:pt x="7886" y="471554"/>
                  </a:lnTo>
                  <a:lnTo>
                    <a:pt x="4781" y="554246"/>
                  </a:lnTo>
                  <a:lnTo>
                    <a:pt x="0" y="720471"/>
                  </a:lnTo>
                  <a:lnTo>
                    <a:pt x="267771" y="741010"/>
                  </a:lnTo>
                  <a:lnTo>
                    <a:pt x="480343" y="756406"/>
                  </a:lnTo>
                  <a:lnTo>
                    <a:pt x="648528" y="767528"/>
                  </a:lnTo>
                  <a:lnTo>
                    <a:pt x="752042" y="773589"/>
                  </a:lnTo>
                  <a:lnTo>
                    <a:pt x="868566" y="779329"/>
                  </a:lnTo>
                  <a:lnTo>
                    <a:pt x="970437" y="783189"/>
                  </a:lnTo>
                  <a:lnTo>
                    <a:pt x="1330992" y="793285"/>
                  </a:lnTo>
                  <a:lnTo>
                    <a:pt x="1537420" y="800660"/>
                  </a:lnTo>
                  <a:lnTo>
                    <a:pt x="1751964" y="809752"/>
                  </a:lnTo>
                  <a:lnTo>
                    <a:pt x="1758577" y="782432"/>
                  </a:lnTo>
                  <a:lnTo>
                    <a:pt x="1767371" y="756412"/>
                  </a:lnTo>
                  <a:lnTo>
                    <a:pt x="1791304" y="708186"/>
                  </a:lnTo>
                  <a:lnTo>
                    <a:pt x="1823363" y="664897"/>
                  </a:lnTo>
                  <a:lnTo>
                    <a:pt x="1863147" y="626371"/>
                  </a:lnTo>
                  <a:lnTo>
                    <a:pt x="1910254" y="592431"/>
                  </a:lnTo>
                  <a:lnTo>
                    <a:pt x="1964285" y="562901"/>
                  </a:lnTo>
                  <a:lnTo>
                    <a:pt x="2024839" y="537607"/>
                  </a:lnTo>
                  <a:lnTo>
                    <a:pt x="2091513" y="516373"/>
                  </a:lnTo>
                  <a:lnTo>
                    <a:pt x="2163909" y="499023"/>
                  </a:lnTo>
                  <a:lnTo>
                    <a:pt x="2202126" y="491750"/>
                  </a:lnTo>
                  <a:lnTo>
                    <a:pt x="2241624" y="485382"/>
                  </a:lnTo>
                  <a:lnTo>
                    <a:pt x="2282351" y="479898"/>
                  </a:lnTo>
                  <a:lnTo>
                    <a:pt x="2324258" y="475274"/>
                  </a:lnTo>
                  <a:lnTo>
                    <a:pt x="2367294" y="471490"/>
                  </a:lnTo>
                  <a:lnTo>
                    <a:pt x="2411410" y="468524"/>
                  </a:lnTo>
                  <a:lnTo>
                    <a:pt x="2456555" y="466353"/>
                  </a:lnTo>
                  <a:lnTo>
                    <a:pt x="2502679" y="464955"/>
                  </a:lnTo>
                  <a:lnTo>
                    <a:pt x="2549732" y="464309"/>
                  </a:lnTo>
                  <a:lnTo>
                    <a:pt x="2597664" y="464393"/>
                  </a:lnTo>
                  <a:lnTo>
                    <a:pt x="2646425" y="465185"/>
                  </a:lnTo>
                  <a:lnTo>
                    <a:pt x="2695965" y="466662"/>
                  </a:lnTo>
                  <a:lnTo>
                    <a:pt x="2746234" y="468803"/>
                  </a:lnTo>
                  <a:lnTo>
                    <a:pt x="2797181" y="471586"/>
                  </a:lnTo>
                  <a:lnTo>
                    <a:pt x="2848757" y="474989"/>
                  </a:lnTo>
                  <a:lnTo>
                    <a:pt x="2900910" y="478990"/>
                  </a:lnTo>
                  <a:lnTo>
                    <a:pt x="2953592" y="483567"/>
                  </a:lnTo>
                  <a:lnTo>
                    <a:pt x="3006753" y="488698"/>
                  </a:lnTo>
                  <a:lnTo>
                    <a:pt x="3060341" y="494361"/>
                  </a:lnTo>
                  <a:lnTo>
                    <a:pt x="3114307" y="500535"/>
                  </a:lnTo>
                  <a:lnTo>
                    <a:pt x="3168601" y="507197"/>
                  </a:lnTo>
                  <a:lnTo>
                    <a:pt x="3223173" y="514325"/>
                  </a:lnTo>
                  <a:lnTo>
                    <a:pt x="3277972" y="521897"/>
                  </a:lnTo>
                  <a:lnTo>
                    <a:pt x="3332949" y="529892"/>
                  </a:lnTo>
                  <a:lnTo>
                    <a:pt x="3388053" y="538288"/>
                  </a:lnTo>
                  <a:lnTo>
                    <a:pt x="3443234" y="547062"/>
                  </a:lnTo>
                  <a:lnTo>
                    <a:pt x="3498442" y="556192"/>
                  </a:lnTo>
                  <a:lnTo>
                    <a:pt x="3553628" y="565658"/>
                  </a:lnTo>
                  <a:lnTo>
                    <a:pt x="3608740" y="575436"/>
                  </a:lnTo>
                  <a:lnTo>
                    <a:pt x="3663730" y="585504"/>
                  </a:lnTo>
                  <a:lnTo>
                    <a:pt x="3718546" y="595842"/>
                  </a:lnTo>
                  <a:lnTo>
                    <a:pt x="3773138" y="606426"/>
                  </a:lnTo>
                  <a:lnTo>
                    <a:pt x="3827458" y="617236"/>
                  </a:lnTo>
                  <a:lnTo>
                    <a:pt x="3881453" y="628248"/>
                  </a:lnTo>
                  <a:lnTo>
                    <a:pt x="3988273" y="650794"/>
                  </a:lnTo>
                  <a:lnTo>
                    <a:pt x="4093198" y="673889"/>
                  </a:lnTo>
                  <a:lnTo>
                    <a:pt x="4195826" y="697357"/>
                  </a:lnTo>
                  <a:lnTo>
                    <a:pt x="4235658" y="712451"/>
                  </a:lnTo>
                  <a:lnTo>
                    <a:pt x="4275655" y="728309"/>
                  </a:lnTo>
                  <a:lnTo>
                    <a:pt x="4315791" y="744923"/>
                  </a:lnTo>
                  <a:lnTo>
                    <a:pt x="4356039" y="762287"/>
                  </a:lnTo>
                  <a:lnTo>
                    <a:pt x="4396373" y="780395"/>
                  </a:lnTo>
                  <a:lnTo>
                    <a:pt x="4436767" y="799240"/>
                  </a:lnTo>
                  <a:lnTo>
                    <a:pt x="4477194" y="818817"/>
                  </a:lnTo>
                  <a:lnTo>
                    <a:pt x="4517628" y="839119"/>
                  </a:lnTo>
                  <a:lnTo>
                    <a:pt x="4558042" y="860139"/>
                  </a:lnTo>
                  <a:lnTo>
                    <a:pt x="4598411" y="881872"/>
                  </a:lnTo>
                  <a:lnTo>
                    <a:pt x="4638707" y="904311"/>
                  </a:lnTo>
                  <a:lnTo>
                    <a:pt x="4678904" y="927450"/>
                  </a:lnTo>
                  <a:lnTo>
                    <a:pt x="4718977" y="951282"/>
                  </a:lnTo>
                  <a:lnTo>
                    <a:pt x="4758897" y="975802"/>
                  </a:lnTo>
                  <a:lnTo>
                    <a:pt x="4798640" y="1001003"/>
                  </a:lnTo>
                  <a:lnTo>
                    <a:pt x="4838179" y="1026879"/>
                  </a:lnTo>
                  <a:lnTo>
                    <a:pt x="4877487" y="1053423"/>
                  </a:lnTo>
                  <a:lnTo>
                    <a:pt x="4916539" y="1080629"/>
                  </a:lnTo>
                  <a:lnTo>
                    <a:pt x="4955307" y="1108491"/>
                  </a:lnTo>
                  <a:lnTo>
                    <a:pt x="4993765" y="1137003"/>
                  </a:lnTo>
                  <a:lnTo>
                    <a:pt x="5031887" y="1166158"/>
                  </a:lnTo>
                  <a:lnTo>
                    <a:pt x="5069646" y="1195950"/>
                  </a:lnTo>
                  <a:lnTo>
                    <a:pt x="5107017" y="1226373"/>
                  </a:lnTo>
                  <a:lnTo>
                    <a:pt x="5143972" y="1257421"/>
                  </a:lnTo>
                  <a:lnTo>
                    <a:pt x="5180486" y="1289086"/>
                  </a:lnTo>
                  <a:lnTo>
                    <a:pt x="5216531" y="1321364"/>
                  </a:lnTo>
                  <a:lnTo>
                    <a:pt x="5252083" y="1354248"/>
                  </a:lnTo>
                  <a:lnTo>
                    <a:pt x="5287113" y="1387731"/>
                  </a:lnTo>
                  <a:lnTo>
                    <a:pt x="5321596" y="1421807"/>
                  </a:lnTo>
                  <a:lnTo>
                    <a:pt x="5355506" y="1456469"/>
                  </a:lnTo>
                  <a:lnTo>
                    <a:pt x="5388816" y="1491713"/>
                  </a:lnTo>
                  <a:lnTo>
                    <a:pt x="5421499" y="1527531"/>
                  </a:lnTo>
                  <a:lnTo>
                    <a:pt x="5453530" y="1563916"/>
                  </a:lnTo>
                  <a:lnTo>
                    <a:pt x="5484882" y="1600864"/>
                  </a:lnTo>
                  <a:lnTo>
                    <a:pt x="5515528" y="1638367"/>
                  </a:lnTo>
                  <a:lnTo>
                    <a:pt x="5545443" y="1676419"/>
                  </a:lnTo>
                  <a:lnTo>
                    <a:pt x="5574599" y="1715014"/>
                  </a:lnTo>
                  <a:lnTo>
                    <a:pt x="5602971" y="1754146"/>
                  </a:lnTo>
                  <a:lnTo>
                    <a:pt x="5630531" y="1793808"/>
                  </a:lnTo>
                  <a:lnTo>
                    <a:pt x="5657255" y="1833994"/>
                  </a:lnTo>
                  <a:lnTo>
                    <a:pt x="5683114" y="1874698"/>
                  </a:lnTo>
                  <a:lnTo>
                    <a:pt x="5708084" y="1915913"/>
                  </a:lnTo>
                  <a:lnTo>
                    <a:pt x="5732136" y="1957633"/>
                  </a:lnTo>
                  <a:lnTo>
                    <a:pt x="5755247" y="1999853"/>
                  </a:lnTo>
                  <a:lnTo>
                    <a:pt x="5777387" y="2042565"/>
                  </a:lnTo>
                  <a:lnTo>
                    <a:pt x="5798533" y="2085764"/>
                  </a:lnTo>
                  <a:lnTo>
                    <a:pt x="5818656" y="2129442"/>
                  </a:lnTo>
                  <a:lnTo>
                    <a:pt x="5837730" y="2173595"/>
                  </a:lnTo>
                  <a:lnTo>
                    <a:pt x="5855730" y="2218215"/>
                  </a:lnTo>
                  <a:lnTo>
                    <a:pt x="5872629" y="2263296"/>
                  </a:lnTo>
                  <a:lnTo>
                    <a:pt x="5888400" y="2308833"/>
                  </a:lnTo>
                  <a:lnTo>
                    <a:pt x="5903018" y="2354818"/>
                  </a:lnTo>
                  <a:lnTo>
                    <a:pt x="5916455" y="2401245"/>
                  </a:lnTo>
                  <a:lnTo>
                    <a:pt x="5928685" y="2448109"/>
                  </a:lnTo>
                  <a:lnTo>
                    <a:pt x="5939682" y="2495403"/>
                  </a:lnTo>
                  <a:lnTo>
                    <a:pt x="5949420" y="2543120"/>
                  </a:lnTo>
                  <a:lnTo>
                    <a:pt x="5957872" y="2591254"/>
                  </a:lnTo>
                  <a:lnTo>
                    <a:pt x="5965012" y="2639800"/>
                  </a:lnTo>
                  <a:lnTo>
                    <a:pt x="5970813" y="2688750"/>
                  </a:lnTo>
                  <a:lnTo>
                    <a:pt x="5975249" y="2738099"/>
                  </a:lnTo>
                  <a:lnTo>
                    <a:pt x="5978294" y="2787840"/>
                  </a:lnTo>
                  <a:lnTo>
                    <a:pt x="5979922" y="2837967"/>
                  </a:lnTo>
                  <a:lnTo>
                    <a:pt x="6025909" y="2840898"/>
                  </a:lnTo>
                  <a:lnTo>
                    <a:pt x="6053791" y="2842157"/>
                  </a:lnTo>
                  <a:lnTo>
                    <a:pt x="6068502" y="2842059"/>
                  </a:lnTo>
                  <a:lnTo>
                    <a:pt x="6074975" y="2840921"/>
                  </a:lnTo>
                  <a:lnTo>
                    <a:pt x="6078144" y="2839060"/>
                  </a:lnTo>
                  <a:lnTo>
                    <a:pt x="6082942" y="2836792"/>
                  </a:lnTo>
                  <a:lnTo>
                    <a:pt x="6094304" y="2834434"/>
                  </a:lnTo>
                  <a:lnTo>
                    <a:pt x="6117162" y="2832303"/>
                  </a:lnTo>
                  <a:lnTo>
                    <a:pt x="6156452" y="2830715"/>
                  </a:lnTo>
                  <a:lnTo>
                    <a:pt x="6163056" y="20447"/>
                  </a:lnTo>
                  <a:lnTo>
                    <a:pt x="22606" y="0"/>
                  </a:lnTo>
                  <a:close/>
                </a:path>
              </a:pathLst>
            </a:custGeom>
            <a:solidFill>
              <a:srgbClr val="B9DCE6"/>
            </a:solidFill>
          </p:spPr>
          <p:txBody>
            <a:bodyPr wrap="square" lIns="0" tIns="0" rIns="0" bIns="0" rtlCol="0"/>
            <a:lstStyle/>
            <a:p>
              <a:endParaRPr sz="2540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1339596" y="1668779"/>
              <a:ext cx="6163310" cy="2842260"/>
            </a:xfrm>
            <a:custGeom>
              <a:avLst/>
              <a:gdLst/>
              <a:ahLst/>
              <a:cxnLst/>
              <a:rect l="l" t="t" r="r" b="b"/>
              <a:pathLst>
                <a:path w="6163309" h="2842260">
                  <a:moveTo>
                    <a:pt x="22606" y="0"/>
                  </a:moveTo>
                  <a:lnTo>
                    <a:pt x="6163056" y="20447"/>
                  </a:lnTo>
                  <a:lnTo>
                    <a:pt x="6162938" y="71542"/>
                  </a:lnTo>
                  <a:lnTo>
                    <a:pt x="6162819" y="122638"/>
                  </a:lnTo>
                  <a:lnTo>
                    <a:pt x="6162701" y="173733"/>
                  </a:lnTo>
                  <a:lnTo>
                    <a:pt x="6162583" y="224829"/>
                  </a:lnTo>
                  <a:lnTo>
                    <a:pt x="6162464" y="275924"/>
                  </a:lnTo>
                  <a:lnTo>
                    <a:pt x="6162345" y="327020"/>
                  </a:lnTo>
                  <a:lnTo>
                    <a:pt x="6162226" y="378115"/>
                  </a:lnTo>
                  <a:lnTo>
                    <a:pt x="6162106" y="429211"/>
                  </a:lnTo>
                  <a:lnTo>
                    <a:pt x="6161987" y="480307"/>
                  </a:lnTo>
                  <a:lnTo>
                    <a:pt x="6161867" y="531402"/>
                  </a:lnTo>
                  <a:lnTo>
                    <a:pt x="6161747" y="582498"/>
                  </a:lnTo>
                  <a:lnTo>
                    <a:pt x="6161627" y="633593"/>
                  </a:lnTo>
                  <a:lnTo>
                    <a:pt x="6161507" y="684689"/>
                  </a:lnTo>
                  <a:lnTo>
                    <a:pt x="6161386" y="735785"/>
                  </a:lnTo>
                  <a:lnTo>
                    <a:pt x="6161266" y="786880"/>
                  </a:lnTo>
                  <a:lnTo>
                    <a:pt x="6161145" y="837976"/>
                  </a:lnTo>
                  <a:lnTo>
                    <a:pt x="6161025" y="889071"/>
                  </a:lnTo>
                  <a:lnTo>
                    <a:pt x="6160904" y="940167"/>
                  </a:lnTo>
                  <a:lnTo>
                    <a:pt x="6160783" y="991263"/>
                  </a:lnTo>
                  <a:lnTo>
                    <a:pt x="6160662" y="1042358"/>
                  </a:lnTo>
                  <a:lnTo>
                    <a:pt x="6160541" y="1093454"/>
                  </a:lnTo>
                  <a:lnTo>
                    <a:pt x="6160420" y="1144550"/>
                  </a:lnTo>
                  <a:lnTo>
                    <a:pt x="6160299" y="1195645"/>
                  </a:lnTo>
                  <a:lnTo>
                    <a:pt x="6160178" y="1246741"/>
                  </a:lnTo>
                  <a:lnTo>
                    <a:pt x="6160057" y="1297837"/>
                  </a:lnTo>
                  <a:lnTo>
                    <a:pt x="6159935" y="1348932"/>
                  </a:lnTo>
                  <a:lnTo>
                    <a:pt x="6159814" y="1400028"/>
                  </a:lnTo>
                  <a:lnTo>
                    <a:pt x="6159693" y="1451124"/>
                  </a:lnTo>
                  <a:lnTo>
                    <a:pt x="6159572" y="1502220"/>
                  </a:lnTo>
                  <a:lnTo>
                    <a:pt x="6159450" y="1553315"/>
                  </a:lnTo>
                  <a:lnTo>
                    <a:pt x="6159329" y="1604411"/>
                  </a:lnTo>
                  <a:lnTo>
                    <a:pt x="6159208" y="1655507"/>
                  </a:lnTo>
                  <a:lnTo>
                    <a:pt x="6159087" y="1706603"/>
                  </a:lnTo>
                  <a:lnTo>
                    <a:pt x="6158966" y="1757699"/>
                  </a:lnTo>
                  <a:lnTo>
                    <a:pt x="6158845" y="1808795"/>
                  </a:lnTo>
                  <a:lnTo>
                    <a:pt x="6158724" y="1859890"/>
                  </a:lnTo>
                  <a:lnTo>
                    <a:pt x="6158603" y="1910986"/>
                  </a:lnTo>
                  <a:lnTo>
                    <a:pt x="6158482" y="1962082"/>
                  </a:lnTo>
                  <a:lnTo>
                    <a:pt x="6158362" y="2013178"/>
                  </a:lnTo>
                  <a:lnTo>
                    <a:pt x="6158241" y="2064274"/>
                  </a:lnTo>
                  <a:lnTo>
                    <a:pt x="6158121" y="2115370"/>
                  </a:lnTo>
                  <a:lnTo>
                    <a:pt x="6158000" y="2166466"/>
                  </a:lnTo>
                  <a:lnTo>
                    <a:pt x="6157880" y="2217562"/>
                  </a:lnTo>
                  <a:lnTo>
                    <a:pt x="6157760" y="2268658"/>
                  </a:lnTo>
                  <a:lnTo>
                    <a:pt x="6157640" y="2319754"/>
                  </a:lnTo>
                  <a:lnTo>
                    <a:pt x="6157520" y="2370850"/>
                  </a:lnTo>
                  <a:lnTo>
                    <a:pt x="6157401" y="2421946"/>
                  </a:lnTo>
                  <a:lnTo>
                    <a:pt x="6157281" y="2473042"/>
                  </a:lnTo>
                  <a:lnTo>
                    <a:pt x="6157162" y="2524138"/>
                  </a:lnTo>
                  <a:lnTo>
                    <a:pt x="6157043" y="2575234"/>
                  </a:lnTo>
                  <a:lnTo>
                    <a:pt x="6156924" y="2626330"/>
                  </a:lnTo>
                  <a:lnTo>
                    <a:pt x="6156806" y="2677427"/>
                  </a:lnTo>
                  <a:lnTo>
                    <a:pt x="6156688" y="2728523"/>
                  </a:lnTo>
                  <a:lnTo>
                    <a:pt x="6156569" y="2779619"/>
                  </a:lnTo>
                  <a:lnTo>
                    <a:pt x="6156452" y="2830715"/>
                  </a:lnTo>
                  <a:lnTo>
                    <a:pt x="6117162" y="2832303"/>
                  </a:lnTo>
                  <a:lnTo>
                    <a:pt x="6094304" y="2834434"/>
                  </a:lnTo>
                  <a:lnTo>
                    <a:pt x="6082942" y="2836792"/>
                  </a:lnTo>
                  <a:lnTo>
                    <a:pt x="6078144" y="2839060"/>
                  </a:lnTo>
                  <a:lnTo>
                    <a:pt x="6074975" y="2840921"/>
                  </a:lnTo>
                  <a:lnTo>
                    <a:pt x="6068502" y="2842059"/>
                  </a:lnTo>
                  <a:lnTo>
                    <a:pt x="6053791" y="2842157"/>
                  </a:lnTo>
                  <a:lnTo>
                    <a:pt x="6025909" y="2840898"/>
                  </a:lnTo>
                  <a:lnTo>
                    <a:pt x="5979922" y="2837967"/>
                  </a:lnTo>
                  <a:lnTo>
                    <a:pt x="5978294" y="2787840"/>
                  </a:lnTo>
                  <a:lnTo>
                    <a:pt x="5975249" y="2738099"/>
                  </a:lnTo>
                  <a:lnTo>
                    <a:pt x="5970813" y="2688750"/>
                  </a:lnTo>
                  <a:lnTo>
                    <a:pt x="5965012" y="2639800"/>
                  </a:lnTo>
                  <a:lnTo>
                    <a:pt x="5957872" y="2591254"/>
                  </a:lnTo>
                  <a:lnTo>
                    <a:pt x="5949420" y="2543120"/>
                  </a:lnTo>
                  <a:lnTo>
                    <a:pt x="5939682" y="2495403"/>
                  </a:lnTo>
                  <a:lnTo>
                    <a:pt x="5928685" y="2448109"/>
                  </a:lnTo>
                  <a:lnTo>
                    <a:pt x="5916455" y="2401245"/>
                  </a:lnTo>
                  <a:lnTo>
                    <a:pt x="5903018" y="2354818"/>
                  </a:lnTo>
                  <a:lnTo>
                    <a:pt x="5888400" y="2308833"/>
                  </a:lnTo>
                  <a:lnTo>
                    <a:pt x="5872629" y="2263296"/>
                  </a:lnTo>
                  <a:lnTo>
                    <a:pt x="5855730" y="2218215"/>
                  </a:lnTo>
                  <a:lnTo>
                    <a:pt x="5837730" y="2173595"/>
                  </a:lnTo>
                  <a:lnTo>
                    <a:pt x="5818656" y="2129442"/>
                  </a:lnTo>
                  <a:lnTo>
                    <a:pt x="5798533" y="2085764"/>
                  </a:lnTo>
                  <a:lnTo>
                    <a:pt x="5777387" y="2042565"/>
                  </a:lnTo>
                  <a:lnTo>
                    <a:pt x="5755247" y="1999853"/>
                  </a:lnTo>
                  <a:lnTo>
                    <a:pt x="5732136" y="1957633"/>
                  </a:lnTo>
                  <a:lnTo>
                    <a:pt x="5708084" y="1915913"/>
                  </a:lnTo>
                  <a:lnTo>
                    <a:pt x="5683114" y="1874698"/>
                  </a:lnTo>
                  <a:lnTo>
                    <a:pt x="5657255" y="1833994"/>
                  </a:lnTo>
                  <a:lnTo>
                    <a:pt x="5630531" y="1793808"/>
                  </a:lnTo>
                  <a:lnTo>
                    <a:pt x="5602971" y="1754146"/>
                  </a:lnTo>
                  <a:lnTo>
                    <a:pt x="5574599" y="1715014"/>
                  </a:lnTo>
                  <a:lnTo>
                    <a:pt x="5545443" y="1676419"/>
                  </a:lnTo>
                  <a:lnTo>
                    <a:pt x="5515528" y="1638367"/>
                  </a:lnTo>
                  <a:lnTo>
                    <a:pt x="5484882" y="1600864"/>
                  </a:lnTo>
                  <a:lnTo>
                    <a:pt x="5453530" y="1563916"/>
                  </a:lnTo>
                  <a:lnTo>
                    <a:pt x="5421499" y="1527531"/>
                  </a:lnTo>
                  <a:lnTo>
                    <a:pt x="5388816" y="1491713"/>
                  </a:lnTo>
                  <a:lnTo>
                    <a:pt x="5355506" y="1456469"/>
                  </a:lnTo>
                  <a:lnTo>
                    <a:pt x="5321596" y="1421807"/>
                  </a:lnTo>
                  <a:lnTo>
                    <a:pt x="5287113" y="1387731"/>
                  </a:lnTo>
                  <a:lnTo>
                    <a:pt x="5252083" y="1354248"/>
                  </a:lnTo>
                  <a:lnTo>
                    <a:pt x="5216531" y="1321364"/>
                  </a:lnTo>
                  <a:lnTo>
                    <a:pt x="5180486" y="1289086"/>
                  </a:lnTo>
                  <a:lnTo>
                    <a:pt x="5143972" y="1257421"/>
                  </a:lnTo>
                  <a:lnTo>
                    <a:pt x="5107017" y="1226373"/>
                  </a:lnTo>
                  <a:lnTo>
                    <a:pt x="5069646" y="1195950"/>
                  </a:lnTo>
                  <a:lnTo>
                    <a:pt x="5031887" y="1166158"/>
                  </a:lnTo>
                  <a:lnTo>
                    <a:pt x="4993765" y="1137003"/>
                  </a:lnTo>
                  <a:lnTo>
                    <a:pt x="4955307" y="1108491"/>
                  </a:lnTo>
                  <a:lnTo>
                    <a:pt x="4916539" y="1080629"/>
                  </a:lnTo>
                  <a:lnTo>
                    <a:pt x="4877487" y="1053423"/>
                  </a:lnTo>
                  <a:lnTo>
                    <a:pt x="4838179" y="1026879"/>
                  </a:lnTo>
                  <a:lnTo>
                    <a:pt x="4798640" y="1001003"/>
                  </a:lnTo>
                  <a:lnTo>
                    <a:pt x="4758897" y="975802"/>
                  </a:lnTo>
                  <a:lnTo>
                    <a:pt x="4718977" y="951282"/>
                  </a:lnTo>
                  <a:lnTo>
                    <a:pt x="4678904" y="927450"/>
                  </a:lnTo>
                  <a:lnTo>
                    <a:pt x="4638707" y="904311"/>
                  </a:lnTo>
                  <a:lnTo>
                    <a:pt x="4598411" y="881872"/>
                  </a:lnTo>
                  <a:lnTo>
                    <a:pt x="4558042" y="860139"/>
                  </a:lnTo>
                  <a:lnTo>
                    <a:pt x="4517628" y="839119"/>
                  </a:lnTo>
                  <a:lnTo>
                    <a:pt x="4477194" y="818817"/>
                  </a:lnTo>
                  <a:lnTo>
                    <a:pt x="4436767" y="799240"/>
                  </a:lnTo>
                  <a:lnTo>
                    <a:pt x="4396373" y="780395"/>
                  </a:lnTo>
                  <a:lnTo>
                    <a:pt x="4356039" y="762287"/>
                  </a:lnTo>
                  <a:lnTo>
                    <a:pt x="4315791" y="744923"/>
                  </a:lnTo>
                  <a:lnTo>
                    <a:pt x="4275655" y="728309"/>
                  </a:lnTo>
                  <a:lnTo>
                    <a:pt x="4235658" y="712451"/>
                  </a:lnTo>
                  <a:lnTo>
                    <a:pt x="4195826" y="697357"/>
                  </a:lnTo>
                  <a:lnTo>
                    <a:pt x="4144824" y="685587"/>
                  </a:lnTo>
                  <a:lnTo>
                    <a:pt x="4093198" y="673889"/>
                  </a:lnTo>
                  <a:lnTo>
                    <a:pt x="4040997" y="662284"/>
                  </a:lnTo>
                  <a:lnTo>
                    <a:pt x="3988273" y="650794"/>
                  </a:lnTo>
                  <a:lnTo>
                    <a:pt x="3935075" y="639442"/>
                  </a:lnTo>
                  <a:lnTo>
                    <a:pt x="3881453" y="628248"/>
                  </a:lnTo>
                  <a:lnTo>
                    <a:pt x="3827458" y="617236"/>
                  </a:lnTo>
                  <a:lnTo>
                    <a:pt x="3773138" y="606426"/>
                  </a:lnTo>
                  <a:lnTo>
                    <a:pt x="3718546" y="595842"/>
                  </a:lnTo>
                  <a:lnTo>
                    <a:pt x="3663730" y="585504"/>
                  </a:lnTo>
                  <a:lnTo>
                    <a:pt x="3608740" y="575436"/>
                  </a:lnTo>
                  <a:lnTo>
                    <a:pt x="3553628" y="565658"/>
                  </a:lnTo>
                  <a:lnTo>
                    <a:pt x="3498442" y="556192"/>
                  </a:lnTo>
                  <a:lnTo>
                    <a:pt x="3443234" y="547062"/>
                  </a:lnTo>
                  <a:lnTo>
                    <a:pt x="3388053" y="538288"/>
                  </a:lnTo>
                  <a:lnTo>
                    <a:pt x="3332949" y="529892"/>
                  </a:lnTo>
                  <a:lnTo>
                    <a:pt x="3277972" y="521897"/>
                  </a:lnTo>
                  <a:lnTo>
                    <a:pt x="3223173" y="514325"/>
                  </a:lnTo>
                  <a:lnTo>
                    <a:pt x="3168601" y="507197"/>
                  </a:lnTo>
                  <a:lnTo>
                    <a:pt x="3114307" y="500535"/>
                  </a:lnTo>
                  <a:lnTo>
                    <a:pt x="3060341" y="494361"/>
                  </a:lnTo>
                  <a:lnTo>
                    <a:pt x="3006753" y="488698"/>
                  </a:lnTo>
                  <a:lnTo>
                    <a:pt x="2953592" y="483567"/>
                  </a:lnTo>
                  <a:lnTo>
                    <a:pt x="2900910" y="478990"/>
                  </a:lnTo>
                  <a:lnTo>
                    <a:pt x="2848757" y="474989"/>
                  </a:lnTo>
                  <a:lnTo>
                    <a:pt x="2797181" y="471586"/>
                  </a:lnTo>
                  <a:lnTo>
                    <a:pt x="2746234" y="468803"/>
                  </a:lnTo>
                  <a:lnTo>
                    <a:pt x="2695965" y="466662"/>
                  </a:lnTo>
                  <a:lnTo>
                    <a:pt x="2646425" y="465185"/>
                  </a:lnTo>
                  <a:lnTo>
                    <a:pt x="2597664" y="464393"/>
                  </a:lnTo>
                  <a:lnTo>
                    <a:pt x="2549732" y="464309"/>
                  </a:lnTo>
                  <a:lnTo>
                    <a:pt x="2502679" y="464955"/>
                  </a:lnTo>
                  <a:lnTo>
                    <a:pt x="2456555" y="466353"/>
                  </a:lnTo>
                  <a:lnTo>
                    <a:pt x="2411410" y="468524"/>
                  </a:lnTo>
                  <a:lnTo>
                    <a:pt x="2367294" y="471490"/>
                  </a:lnTo>
                  <a:lnTo>
                    <a:pt x="2324258" y="475274"/>
                  </a:lnTo>
                  <a:lnTo>
                    <a:pt x="2282351" y="479898"/>
                  </a:lnTo>
                  <a:lnTo>
                    <a:pt x="2241624" y="485382"/>
                  </a:lnTo>
                  <a:lnTo>
                    <a:pt x="2202126" y="491750"/>
                  </a:lnTo>
                  <a:lnTo>
                    <a:pt x="2163909" y="499023"/>
                  </a:lnTo>
                  <a:lnTo>
                    <a:pt x="2091513" y="516373"/>
                  </a:lnTo>
                  <a:lnTo>
                    <a:pt x="2024839" y="537607"/>
                  </a:lnTo>
                  <a:lnTo>
                    <a:pt x="1964285" y="562901"/>
                  </a:lnTo>
                  <a:lnTo>
                    <a:pt x="1910254" y="592431"/>
                  </a:lnTo>
                  <a:lnTo>
                    <a:pt x="1863147" y="626371"/>
                  </a:lnTo>
                  <a:lnTo>
                    <a:pt x="1823363" y="664897"/>
                  </a:lnTo>
                  <a:lnTo>
                    <a:pt x="1791304" y="708186"/>
                  </a:lnTo>
                  <a:lnTo>
                    <a:pt x="1767371" y="756412"/>
                  </a:lnTo>
                  <a:lnTo>
                    <a:pt x="1751964" y="809752"/>
                  </a:lnTo>
                  <a:lnTo>
                    <a:pt x="1693536" y="807158"/>
                  </a:lnTo>
                  <a:lnTo>
                    <a:pt x="1638415" y="804787"/>
                  </a:lnTo>
                  <a:lnTo>
                    <a:pt x="1586433" y="802626"/>
                  </a:lnTo>
                  <a:lnTo>
                    <a:pt x="1537420" y="800660"/>
                  </a:lnTo>
                  <a:lnTo>
                    <a:pt x="1491209" y="798875"/>
                  </a:lnTo>
                  <a:lnTo>
                    <a:pt x="1447629" y="797259"/>
                  </a:lnTo>
                  <a:lnTo>
                    <a:pt x="1406512" y="795798"/>
                  </a:lnTo>
                  <a:lnTo>
                    <a:pt x="1367690" y="794478"/>
                  </a:lnTo>
                  <a:lnTo>
                    <a:pt x="1296251" y="792206"/>
                  </a:lnTo>
                  <a:lnTo>
                    <a:pt x="1231960" y="790336"/>
                  </a:lnTo>
                  <a:lnTo>
                    <a:pt x="1173467" y="788758"/>
                  </a:lnTo>
                  <a:lnTo>
                    <a:pt x="1119420" y="787363"/>
                  </a:lnTo>
                  <a:lnTo>
                    <a:pt x="1093641" y="786700"/>
                  </a:lnTo>
                  <a:lnTo>
                    <a:pt x="1043728" y="785376"/>
                  </a:lnTo>
                  <a:lnTo>
                    <a:pt x="994882" y="783963"/>
                  </a:lnTo>
                  <a:lnTo>
                    <a:pt x="945752" y="782353"/>
                  </a:lnTo>
                  <a:lnTo>
                    <a:pt x="894985" y="780436"/>
                  </a:lnTo>
                  <a:lnTo>
                    <a:pt x="841231" y="778104"/>
                  </a:lnTo>
                  <a:lnTo>
                    <a:pt x="783138" y="775248"/>
                  </a:lnTo>
                  <a:lnTo>
                    <a:pt x="719354" y="771759"/>
                  </a:lnTo>
                  <a:lnTo>
                    <a:pt x="648528" y="767528"/>
                  </a:lnTo>
                  <a:lnTo>
                    <a:pt x="610052" y="765101"/>
                  </a:lnTo>
                  <a:lnTo>
                    <a:pt x="569308" y="762447"/>
                  </a:lnTo>
                  <a:lnTo>
                    <a:pt x="526128" y="759553"/>
                  </a:lnTo>
                  <a:lnTo>
                    <a:pt x="480343" y="756406"/>
                  </a:lnTo>
                  <a:lnTo>
                    <a:pt x="431783" y="752991"/>
                  </a:lnTo>
                  <a:lnTo>
                    <a:pt x="380281" y="749297"/>
                  </a:lnTo>
                  <a:lnTo>
                    <a:pt x="325666" y="745307"/>
                  </a:lnTo>
                  <a:lnTo>
                    <a:pt x="267771" y="741010"/>
                  </a:lnTo>
                  <a:lnTo>
                    <a:pt x="206425" y="736391"/>
                  </a:lnTo>
                  <a:lnTo>
                    <a:pt x="141461" y="731438"/>
                  </a:lnTo>
                  <a:lnTo>
                    <a:pt x="72709" y="726135"/>
                  </a:lnTo>
                  <a:lnTo>
                    <a:pt x="0" y="720471"/>
                  </a:lnTo>
                  <a:lnTo>
                    <a:pt x="1267" y="672203"/>
                  </a:lnTo>
                  <a:lnTo>
                    <a:pt x="2485" y="628569"/>
                  </a:lnTo>
                  <a:lnTo>
                    <a:pt x="3657" y="589329"/>
                  </a:lnTo>
                  <a:lnTo>
                    <a:pt x="5861" y="523082"/>
                  </a:lnTo>
                  <a:lnTo>
                    <a:pt x="7886" y="471554"/>
                  </a:lnTo>
                  <a:lnTo>
                    <a:pt x="9742" y="432839"/>
                  </a:lnTo>
                  <a:lnTo>
                    <a:pt x="12222" y="394619"/>
                  </a:lnTo>
                  <a:lnTo>
                    <a:pt x="17732" y="362837"/>
                  </a:lnTo>
                  <a:lnTo>
                    <a:pt x="18186" y="361815"/>
                  </a:lnTo>
                  <a:lnTo>
                    <a:pt x="20894" y="320227"/>
                  </a:lnTo>
                  <a:lnTo>
                    <a:pt x="21549" y="273585"/>
                  </a:lnTo>
                  <a:lnTo>
                    <a:pt x="21897" y="227919"/>
                  </a:lnTo>
                  <a:lnTo>
                    <a:pt x="22184" y="168370"/>
                  </a:lnTo>
                  <a:lnTo>
                    <a:pt x="22418" y="93033"/>
                  </a:lnTo>
                  <a:lnTo>
                    <a:pt x="22517" y="48847"/>
                  </a:lnTo>
                  <a:lnTo>
                    <a:pt x="22606" y="0"/>
                  </a:lnTo>
                  <a:close/>
                </a:path>
              </a:pathLst>
            </a:custGeom>
            <a:ln w="3175">
              <a:solidFill>
                <a:srgbClr val="D7D6D4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7" name="object 7"/>
            <p:cNvSpPr/>
            <p:nvPr/>
          </p:nvSpPr>
          <p:spPr>
            <a:xfrm>
              <a:off x="1367027" y="2395727"/>
              <a:ext cx="2592705" cy="2146300"/>
            </a:xfrm>
            <a:custGeom>
              <a:avLst/>
              <a:gdLst/>
              <a:ahLst/>
              <a:cxnLst/>
              <a:rect l="l" t="t" r="r" b="b"/>
              <a:pathLst>
                <a:path w="2592704" h="2146300">
                  <a:moveTo>
                    <a:pt x="0" y="0"/>
                  </a:moveTo>
                  <a:lnTo>
                    <a:pt x="0" y="2145792"/>
                  </a:lnTo>
                  <a:lnTo>
                    <a:pt x="2592324" y="2103247"/>
                  </a:lnTo>
                  <a:lnTo>
                    <a:pt x="2543359" y="2069101"/>
                  </a:lnTo>
                  <a:lnTo>
                    <a:pt x="2496506" y="2034459"/>
                  </a:lnTo>
                  <a:lnTo>
                    <a:pt x="2451714" y="1999330"/>
                  </a:lnTo>
                  <a:lnTo>
                    <a:pt x="2408930" y="1963726"/>
                  </a:lnTo>
                  <a:lnTo>
                    <a:pt x="2368104" y="1927656"/>
                  </a:lnTo>
                  <a:lnTo>
                    <a:pt x="2329183" y="1891131"/>
                  </a:lnTo>
                  <a:lnTo>
                    <a:pt x="2292116" y="1854162"/>
                  </a:lnTo>
                  <a:lnTo>
                    <a:pt x="2256851" y="1816758"/>
                  </a:lnTo>
                  <a:lnTo>
                    <a:pt x="2223337" y="1778930"/>
                  </a:lnTo>
                  <a:lnTo>
                    <a:pt x="2191523" y="1740688"/>
                  </a:lnTo>
                  <a:lnTo>
                    <a:pt x="2161355" y="1702043"/>
                  </a:lnTo>
                  <a:lnTo>
                    <a:pt x="2132784" y="1663006"/>
                  </a:lnTo>
                  <a:lnTo>
                    <a:pt x="2105757" y="1623585"/>
                  </a:lnTo>
                  <a:lnTo>
                    <a:pt x="2080222" y="1583793"/>
                  </a:lnTo>
                  <a:lnTo>
                    <a:pt x="2056129" y="1543639"/>
                  </a:lnTo>
                  <a:lnTo>
                    <a:pt x="2033425" y="1503133"/>
                  </a:lnTo>
                  <a:lnTo>
                    <a:pt x="2012058" y="1462286"/>
                  </a:lnTo>
                  <a:lnTo>
                    <a:pt x="1991978" y="1421109"/>
                  </a:lnTo>
                  <a:lnTo>
                    <a:pt x="1973133" y="1379611"/>
                  </a:lnTo>
                  <a:lnTo>
                    <a:pt x="1955470" y="1337803"/>
                  </a:lnTo>
                  <a:lnTo>
                    <a:pt x="1938939" y="1295696"/>
                  </a:lnTo>
                  <a:lnTo>
                    <a:pt x="1923488" y="1253300"/>
                  </a:lnTo>
                  <a:lnTo>
                    <a:pt x="1909064" y="1210624"/>
                  </a:lnTo>
                  <a:lnTo>
                    <a:pt x="1895617" y="1167680"/>
                  </a:lnTo>
                  <a:lnTo>
                    <a:pt x="1883095" y="1124478"/>
                  </a:lnTo>
                  <a:lnTo>
                    <a:pt x="1871447" y="1081029"/>
                  </a:lnTo>
                  <a:lnTo>
                    <a:pt x="1860620" y="1037342"/>
                  </a:lnTo>
                  <a:lnTo>
                    <a:pt x="1850563" y="993427"/>
                  </a:lnTo>
                  <a:lnTo>
                    <a:pt x="1841224" y="949297"/>
                  </a:lnTo>
                  <a:lnTo>
                    <a:pt x="1832552" y="904960"/>
                  </a:lnTo>
                  <a:lnTo>
                    <a:pt x="1824496" y="860427"/>
                  </a:lnTo>
                  <a:lnTo>
                    <a:pt x="1817003" y="815708"/>
                  </a:lnTo>
                  <a:lnTo>
                    <a:pt x="1810022" y="770815"/>
                  </a:lnTo>
                  <a:lnTo>
                    <a:pt x="1803501" y="725756"/>
                  </a:lnTo>
                  <a:lnTo>
                    <a:pt x="1797389" y="680543"/>
                  </a:lnTo>
                  <a:lnTo>
                    <a:pt x="1791634" y="635186"/>
                  </a:lnTo>
                  <a:lnTo>
                    <a:pt x="1786185" y="589696"/>
                  </a:lnTo>
                  <a:lnTo>
                    <a:pt x="1775996" y="498355"/>
                  </a:lnTo>
                  <a:lnTo>
                    <a:pt x="1747395" y="222201"/>
                  </a:lnTo>
                  <a:lnTo>
                    <a:pt x="1737140" y="129716"/>
                  </a:lnTo>
                  <a:lnTo>
                    <a:pt x="1731645" y="83439"/>
                  </a:lnTo>
                  <a:lnTo>
                    <a:pt x="1681656" y="81363"/>
                  </a:lnTo>
                  <a:lnTo>
                    <a:pt x="1429356" y="70040"/>
                  </a:lnTo>
                  <a:lnTo>
                    <a:pt x="251550" y="110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CCCA7"/>
            </a:solidFill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8" name="object 8"/>
            <p:cNvSpPr/>
            <p:nvPr/>
          </p:nvSpPr>
          <p:spPr>
            <a:xfrm>
              <a:off x="1367027" y="2395727"/>
              <a:ext cx="2592705" cy="2146300"/>
            </a:xfrm>
            <a:custGeom>
              <a:avLst/>
              <a:gdLst/>
              <a:ahLst/>
              <a:cxnLst/>
              <a:rect l="l" t="t" r="r" b="b"/>
              <a:pathLst>
                <a:path w="2592704" h="2146300">
                  <a:moveTo>
                    <a:pt x="0" y="0"/>
                  </a:moveTo>
                  <a:lnTo>
                    <a:pt x="49988" y="2075"/>
                  </a:lnTo>
                  <a:lnTo>
                    <a:pt x="100149" y="4219"/>
                  </a:lnTo>
                  <a:lnTo>
                    <a:pt x="150469" y="6428"/>
                  </a:lnTo>
                  <a:lnTo>
                    <a:pt x="200940" y="8697"/>
                  </a:lnTo>
                  <a:lnTo>
                    <a:pt x="251550" y="11022"/>
                  </a:lnTo>
                  <a:lnTo>
                    <a:pt x="302288" y="13398"/>
                  </a:lnTo>
                  <a:lnTo>
                    <a:pt x="353144" y="15822"/>
                  </a:lnTo>
                  <a:lnTo>
                    <a:pt x="404106" y="18289"/>
                  </a:lnTo>
                  <a:lnTo>
                    <a:pt x="455166" y="20795"/>
                  </a:lnTo>
                  <a:lnTo>
                    <a:pt x="506310" y="23335"/>
                  </a:lnTo>
                  <a:lnTo>
                    <a:pt x="557530" y="25906"/>
                  </a:lnTo>
                  <a:lnTo>
                    <a:pt x="608814" y="28502"/>
                  </a:lnTo>
                  <a:lnTo>
                    <a:pt x="660151" y="31119"/>
                  </a:lnTo>
                  <a:lnTo>
                    <a:pt x="711532" y="33754"/>
                  </a:lnTo>
                  <a:lnTo>
                    <a:pt x="762944" y="36402"/>
                  </a:lnTo>
                  <a:lnTo>
                    <a:pt x="814378" y="39058"/>
                  </a:lnTo>
                  <a:lnTo>
                    <a:pt x="865822" y="41719"/>
                  </a:lnTo>
                  <a:lnTo>
                    <a:pt x="917266" y="44380"/>
                  </a:lnTo>
                  <a:lnTo>
                    <a:pt x="968700" y="47036"/>
                  </a:lnTo>
                  <a:lnTo>
                    <a:pt x="1020112" y="49684"/>
                  </a:lnTo>
                  <a:lnTo>
                    <a:pt x="1071493" y="52319"/>
                  </a:lnTo>
                  <a:lnTo>
                    <a:pt x="1122830" y="54936"/>
                  </a:lnTo>
                  <a:lnTo>
                    <a:pt x="1174114" y="57532"/>
                  </a:lnTo>
                  <a:lnTo>
                    <a:pt x="1225334" y="60103"/>
                  </a:lnTo>
                  <a:lnTo>
                    <a:pt x="1276478" y="62643"/>
                  </a:lnTo>
                  <a:lnTo>
                    <a:pt x="1327538" y="65149"/>
                  </a:lnTo>
                  <a:lnTo>
                    <a:pt x="1378500" y="67616"/>
                  </a:lnTo>
                  <a:lnTo>
                    <a:pt x="1429356" y="70040"/>
                  </a:lnTo>
                  <a:lnTo>
                    <a:pt x="1480094" y="72416"/>
                  </a:lnTo>
                  <a:lnTo>
                    <a:pt x="1530704" y="74741"/>
                  </a:lnTo>
                  <a:lnTo>
                    <a:pt x="1581175" y="77010"/>
                  </a:lnTo>
                  <a:lnTo>
                    <a:pt x="1631495" y="79219"/>
                  </a:lnTo>
                  <a:lnTo>
                    <a:pt x="1681656" y="81363"/>
                  </a:lnTo>
                  <a:lnTo>
                    <a:pt x="1731645" y="83439"/>
                  </a:lnTo>
                  <a:lnTo>
                    <a:pt x="1737140" y="129716"/>
                  </a:lnTo>
                  <a:lnTo>
                    <a:pt x="1742373" y="175973"/>
                  </a:lnTo>
                  <a:lnTo>
                    <a:pt x="1747395" y="222201"/>
                  </a:lnTo>
                  <a:lnTo>
                    <a:pt x="1752258" y="268388"/>
                  </a:lnTo>
                  <a:lnTo>
                    <a:pt x="1757014" y="314524"/>
                  </a:lnTo>
                  <a:lnTo>
                    <a:pt x="1761714" y="360599"/>
                  </a:lnTo>
                  <a:lnTo>
                    <a:pt x="1766410" y="406603"/>
                  </a:lnTo>
                  <a:lnTo>
                    <a:pt x="1771154" y="452525"/>
                  </a:lnTo>
                  <a:lnTo>
                    <a:pt x="1775996" y="498355"/>
                  </a:lnTo>
                  <a:lnTo>
                    <a:pt x="1780989" y="544082"/>
                  </a:lnTo>
                  <a:lnTo>
                    <a:pt x="1786185" y="589696"/>
                  </a:lnTo>
                  <a:lnTo>
                    <a:pt x="1791634" y="635186"/>
                  </a:lnTo>
                  <a:lnTo>
                    <a:pt x="1797389" y="680543"/>
                  </a:lnTo>
                  <a:lnTo>
                    <a:pt x="1803501" y="725756"/>
                  </a:lnTo>
                  <a:lnTo>
                    <a:pt x="1810022" y="770815"/>
                  </a:lnTo>
                  <a:lnTo>
                    <a:pt x="1817003" y="815708"/>
                  </a:lnTo>
                  <a:lnTo>
                    <a:pt x="1824496" y="860427"/>
                  </a:lnTo>
                  <a:lnTo>
                    <a:pt x="1832552" y="904960"/>
                  </a:lnTo>
                  <a:lnTo>
                    <a:pt x="1841224" y="949297"/>
                  </a:lnTo>
                  <a:lnTo>
                    <a:pt x="1850563" y="993427"/>
                  </a:lnTo>
                  <a:lnTo>
                    <a:pt x="1860620" y="1037342"/>
                  </a:lnTo>
                  <a:lnTo>
                    <a:pt x="1871447" y="1081029"/>
                  </a:lnTo>
                  <a:lnTo>
                    <a:pt x="1883095" y="1124478"/>
                  </a:lnTo>
                  <a:lnTo>
                    <a:pt x="1895617" y="1167680"/>
                  </a:lnTo>
                  <a:lnTo>
                    <a:pt x="1909064" y="1210624"/>
                  </a:lnTo>
                  <a:lnTo>
                    <a:pt x="1923488" y="1253300"/>
                  </a:lnTo>
                  <a:lnTo>
                    <a:pt x="1938939" y="1295696"/>
                  </a:lnTo>
                  <a:lnTo>
                    <a:pt x="1955470" y="1337803"/>
                  </a:lnTo>
                  <a:lnTo>
                    <a:pt x="1973133" y="1379611"/>
                  </a:lnTo>
                  <a:lnTo>
                    <a:pt x="1991978" y="1421109"/>
                  </a:lnTo>
                  <a:lnTo>
                    <a:pt x="2012058" y="1462286"/>
                  </a:lnTo>
                  <a:lnTo>
                    <a:pt x="2033425" y="1503133"/>
                  </a:lnTo>
                  <a:lnTo>
                    <a:pt x="2056129" y="1543639"/>
                  </a:lnTo>
                  <a:lnTo>
                    <a:pt x="2080222" y="1583793"/>
                  </a:lnTo>
                  <a:lnTo>
                    <a:pt x="2105757" y="1623585"/>
                  </a:lnTo>
                  <a:lnTo>
                    <a:pt x="2132784" y="1663006"/>
                  </a:lnTo>
                  <a:lnTo>
                    <a:pt x="2161355" y="1702043"/>
                  </a:lnTo>
                  <a:lnTo>
                    <a:pt x="2191523" y="1740688"/>
                  </a:lnTo>
                  <a:lnTo>
                    <a:pt x="2223337" y="1778930"/>
                  </a:lnTo>
                  <a:lnTo>
                    <a:pt x="2256851" y="1816758"/>
                  </a:lnTo>
                  <a:lnTo>
                    <a:pt x="2292116" y="1854162"/>
                  </a:lnTo>
                  <a:lnTo>
                    <a:pt x="2329183" y="1891131"/>
                  </a:lnTo>
                  <a:lnTo>
                    <a:pt x="2368104" y="1927656"/>
                  </a:lnTo>
                  <a:lnTo>
                    <a:pt x="2408930" y="1963726"/>
                  </a:lnTo>
                  <a:lnTo>
                    <a:pt x="2451714" y="1999330"/>
                  </a:lnTo>
                  <a:lnTo>
                    <a:pt x="2496506" y="2034459"/>
                  </a:lnTo>
                  <a:lnTo>
                    <a:pt x="2543359" y="2069101"/>
                  </a:lnTo>
                  <a:lnTo>
                    <a:pt x="2592324" y="2103247"/>
                  </a:lnTo>
                  <a:lnTo>
                    <a:pt x="0" y="214579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7D6D4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04388" y="2511551"/>
              <a:ext cx="2907791" cy="199186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04388" y="2511551"/>
              <a:ext cx="2908300" cy="1991995"/>
            </a:xfrm>
            <a:custGeom>
              <a:avLst/>
              <a:gdLst/>
              <a:ahLst/>
              <a:cxnLst/>
              <a:rect l="l" t="t" r="r" b="b"/>
              <a:pathLst>
                <a:path w="2908300" h="1991995">
                  <a:moveTo>
                    <a:pt x="0" y="0"/>
                  </a:moveTo>
                  <a:lnTo>
                    <a:pt x="42875" y="3062"/>
                  </a:lnTo>
                  <a:lnTo>
                    <a:pt x="89493" y="5177"/>
                  </a:lnTo>
                  <a:lnTo>
                    <a:pt x="126977" y="6714"/>
                  </a:lnTo>
                  <a:lnTo>
                    <a:pt x="147543" y="7564"/>
                  </a:lnTo>
                  <a:lnTo>
                    <a:pt x="192167" y="9498"/>
                  </a:lnTo>
                  <a:lnTo>
                    <a:pt x="241229" y="11838"/>
                  </a:lnTo>
                  <a:lnTo>
                    <a:pt x="294473" y="14700"/>
                  </a:lnTo>
                  <a:lnTo>
                    <a:pt x="351642" y="18198"/>
                  </a:lnTo>
                  <a:lnTo>
                    <a:pt x="412480" y="22446"/>
                  </a:lnTo>
                  <a:lnTo>
                    <a:pt x="476728" y="27558"/>
                  </a:lnTo>
                  <a:lnTo>
                    <a:pt x="544131" y="33648"/>
                  </a:lnTo>
                  <a:lnTo>
                    <a:pt x="614432" y="40832"/>
                  </a:lnTo>
                  <a:lnTo>
                    <a:pt x="687372" y="49223"/>
                  </a:lnTo>
                  <a:lnTo>
                    <a:pt x="762697" y="58936"/>
                  </a:lnTo>
                  <a:lnTo>
                    <a:pt x="801173" y="64323"/>
                  </a:lnTo>
                  <a:lnTo>
                    <a:pt x="840148" y="70084"/>
                  </a:lnTo>
                  <a:lnTo>
                    <a:pt x="879591" y="76233"/>
                  </a:lnTo>
                  <a:lnTo>
                    <a:pt x="919469" y="82783"/>
                  </a:lnTo>
                  <a:lnTo>
                    <a:pt x="959751" y="89750"/>
                  </a:lnTo>
                  <a:lnTo>
                    <a:pt x="1000403" y="97147"/>
                  </a:lnTo>
                  <a:lnTo>
                    <a:pt x="1041395" y="104989"/>
                  </a:lnTo>
                  <a:lnTo>
                    <a:pt x="1082694" y="113289"/>
                  </a:lnTo>
                  <a:lnTo>
                    <a:pt x="1124267" y="122063"/>
                  </a:lnTo>
                  <a:lnTo>
                    <a:pt x="1166083" y="131325"/>
                  </a:lnTo>
                  <a:lnTo>
                    <a:pt x="1208110" y="141089"/>
                  </a:lnTo>
                  <a:lnTo>
                    <a:pt x="1250315" y="151369"/>
                  </a:lnTo>
                  <a:lnTo>
                    <a:pt x="1292666" y="162179"/>
                  </a:lnTo>
                  <a:lnTo>
                    <a:pt x="1335132" y="173534"/>
                  </a:lnTo>
                  <a:lnTo>
                    <a:pt x="1377680" y="185448"/>
                  </a:lnTo>
                  <a:lnTo>
                    <a:pt x="1420278" y="197936"/>
                  </a:lnTo>
                  <a:lnTo>
                    <a:pt x="1462893" y="211011"/>
                  </a:lnTo>
                  <a:lnTo>
                    <a:pt x="1505495" y="224688"/>
                  </a:lnTo>
                  <a:lnTo>
                    <a:pt x="1548050" y="238982"/>
                  </a:lnTo>
                  <a:lnTo>
                    <a:pt x="1590527" y="253906"/>
                  </a:lnTo>
                  <a:lnTo>
                    <a:pt x="1632893" y="269474"/>
                  </a:lnTo>
                  <a:lnTo>
                    <a:pt x="1675117" y="285702"/>
                  </a:lnTo>
                  <a:lnTo>
                    <a:pt x="1717166" y="302604"/>
                  </a:lnTo>
                  <a:lnTo>
                    <a:pt x="1759008" y="320193"/>
                  </a:lnTo>
                  <a:lnTo>
                    <a:pt x="1800610" y="338484"/>
                  </a:lnTo>
                  <a:lnTo>
                    <a:pt x="1841942" y="357491"/>
                  </a:lnTo>
                  <a:lnTo>
                    <a:pt x="1882971" y="377229"/>
                  </a:lnTo>
                  <a:lnTo>
                    <a:pt x="1923664" y="397711"/>
                  </a:lnTo>
                  <a:lnTo>
                    <a:pt x="1963990" y="418953"/>
                  </a:lnTo>
                  <a:lnTo>
                    <a:pt x="2003917" y="440968"/>
                  </a:lnTo>
                  <a:lnTo>
                    <a:pt x="2043411" y="463771"/>
                  </a:lnTo>
                  <a:lnTo>
                    <a:pt x="2082442" y="487376"/>
                  </a:lnTo>
                  <a:lnTo>
                    <a:pt x="2120977" y="511798"/>
                  </a:lnTo>
                  <a:lnTo>
                    <a:pt x="2158984" y="537050"/>
                  </a:lnTo>
                  <a:lnTo>
                    <a:pt x="2196431" y="563147"/>
                  </a:lnTo>
                  <a:lnTo>
                    <a:pt x="2233286" y="590103"/>
                  </a:lnTo>
                  <a:lnTo>
                    <a:pt x="2269516" y="617932"/>
                  </a:lnTo>
                  <a:lnTo>
                    <a:pt x="2305090" y="646649"/>
                  </a:lnTo>
                  <a:lnTo>
                    <a:pt x="2339976" y="676269"/>
                  </a:lnTo>
                  <a:lnTo>
                    <a:pt x="2374140" y="706804"/>
                  </a:lnTo>
                  <a:lnTo>
                    <a:pt x="2407552" y="738271"/>
                  </a:lnTo>
                  <a:lnTo>
                    <a:pt x="2440180" y="770682"/>
                  </a:lnTo>
                  <a:lnTo>
                    <a:pt x="2471990" y="804053"/>
                  </a:lnTo>
                  <a:lnTo>
                    <a:pt x="2502951" y="838397"/>
                  </a:lnTo>
                  <a:lnTo>
                    <a:pt x="2533030" y="873729"/>
                  </a:lnTo>
                  <a:lnTo>
                    <a:pt x="2562197" y="910063"/>
                  </a:lnTo>
                  <a:lnTo>
                    <a:pt x="2590418" y="947413"/>
                  </a:lnTo>
                  <a:lnTo>
                    <a:pt x="2617661" y="985794"/>
                  </a:lnTo>
                  <a:lnTo>
                    <a:pt x="2643895" y="1025220"/>
                  </a:lnTo>
                  <a:lnTo>
                    <a:pt x="2669087" y="1065705"/>
                  </a:lnTo>
                  <a:lnTo>
                    <a:pt x="2693205" y="1107264"/>
                  </a:lnTo>
                  <a:lnTo>
                    <a:pt x="2716217" y="1149911"/>
                  </a:lnTo>
                  <a:lnTo>
                    <a:pt x="2738091" y="1193660"/>
                  </a:lnTo>
                  <a:lnTo>
                    <a:pt x="2758795" y="1238525"/>
                  </a:lnTo>
                  <a:lnTo>
                    <a:pt x="2778296" y="1284521"/>
                  </a:lnTo>
                  <a:lnTo>
                    <a:pt x="2796563" y="1331662"/>
                  </a:lnTo>
                  <a:lnTo>
                    <a:pt x="2813564" y="1379962"/>
                  </a:lnTo>
                  <a:lnTo>
                    <a:pt x="2829266" y="1429436"/>
                  </a:lnTo>
                  <a:lnTo>
                    <a:pt x="2843636" y="1480098"/>
                  </a:lnTo>
                  <a:lnTo>
                    <a:pt x="2856645" y="1531962"/>
                  </a:lnTo>
                  <a:lnTo>
                    <a:pt x="2868258" y="1585043"/>
                  </a:lnTo>
                  <a:lnTo>
                    <a:pt x="2878444" y="1639354"/>
                  </a:lnTo>
                  <a:lnTo>
                    <a:pt x="2887170" y="1694910"/>
                  </a:lnTo>
                  <a:lnTo>
                    <a:pt x="2894406" y="1751726"/>
                  </a:lnTo>
                  <a:lnTo>
                    <a:pt x="2900118" y="1809815"/>
                  </a:lnTo>
                  <a:lnTo>
                    <a:pt x="2904274" y="1869192"/>
                  </a:lnTo>
                  <a:lnTo>
                    <a:pt x="2906843" y="1929872"/>
                  </a:lnTo>
                  <a:lnTo>
                    <a:pt x="2907791" y="1991868"/>
                  </a:lnTo>
                  <a:lnTo>
                    <a:pt x="873125" y="1991868"/>
                  </a:lnTo>
                  <a:lnTo>
                    <a:pt x="819621" y="1954551"/>
                  </a:lnTo>
                  <a:lnTo>
                    <a:pt x="768476" y="1916241"/>
                  </a:lnTo>
                  <a:lnTo>
                    <a:pt x="719633" y="1876993"/>
                  </a:lnTo>
                  <a:lnTo>
                    <a:pt x="673037" y="1836862"/>
                  </a:lnTo>
                  <a:lnTo>
                    <a:pt x="628632" y="1795901"/>
                  </a:lnTo>
                  <a:lnTo>
                    <a:pt x="586363" y="1754165"/>
                  </a:lnTo>
                  <a:lnTo>
                    <a:pt x="546174" y="1711710"/>
                  </a:lnTo>
                  <a:lnTo>
                    <a:pt x="508009" y="1668588"/>
                  </a:lnTo>
                  <a:lnTo>
                    <a:pt x="471812" y="1624855"/>
                  </a:lnTo>
                  <a:lnTo>
                    <a:pt x="437529" y="1580566"/>
                  </a:lnTo>
                  <a:lnTo>
                    <a:pt x="405103" y="1535774"/>
                  </a:lnTo>
                  <a:lnTo>
                    <a:pt x="374480" y="1490535"/>
                  </a:lnTo>
                  <a:lnTo>
                    <a:pt x="345603" y="1444902"/>
                  </a:lnTo>
                  <a:lnTo>
                    <a:pt x="318416" y="1398930"/>
                  </a:lnTo>
                  <a:lnTo>
                    <a:pt x="292864" y="1352675"/>
                  </a:lnTo>
                  <a:lnTo>
                    <a:pt x="268892" y="1306189"/>
                  </a:lnTo>
                  <a:lnTo>
                    <a:pt x="246444" y="1259529"/>
                  </a:lnTo>
                  <a:lnTo>
                    <a:pt x="225465" y="1212747"/>
                  </a:lnTo>
                  <a:lnTo>
                    <a:pt x="205898" y="1165900"/>
                  </a:lnTo>
                  <a:lnTo>
                    <a:pt x="187688" y="1119040"/>
                  </a:lnTo>
                  <a:lnTo>
                    <a:pt x="170779" y="1072224"/>
                  </a:lnTo>
                  <a:lnTo>
                    <a:pt x="155117" y="1025504"/>
                  </a:lnTo>
                  <a:lnTo>
                    <a:pt x="140645" y="978937"/>
                  </a:lnTo>
                  <a:lnTo>
                    <a:pt x="127307" y="932576"/>
                  </a:lnTo>
                  <a:lnTo>
                    <a:pt x="115049" y="886475"/>
                  </a:lnTo>
                  <a:lnTo>
                    <a:pt x="103814" y="840690"/>
                  </a:lnTo>
                  <a:lnTo>
                    <a:pt x="93546" y="795275"/>
                  </a:lnTo>
                  <a:lnTo>
                    <a:pt x="84192" y="750283"/>
                  </a:lnTo>
                  <a:lnTo>
                    <a:pt x="75693" y="705771"/>
                  </a:lnTo>
                  <a:lnTo>
                    <a:pt x="67996" y="661792"/>
                  </a:lnTo>
                  <a:lnTo>
                    <a:pt x="61045" y="618401"/>
                  </a:lnTo>
                  <a:lnTo>
                    <a:pt x="54783" y="575652"/>
                  </a:lnTo>
                  <a:lnTo>
                    <a:pt x="49155" y="533599"/>
                  </a:lnTo>
                  <a:lnTo>
                    <a:pt x="44106" y="492298"/>
                  </a:lnTo>
                  <a:lnTo>
                    <a:pt x="39581" y="451803"/>
                  </a:lnTo>
                  <a:lnTo>
                    <a:pt x="35522" y="412168"/>
                  </a:lnTo>
                  <a:lnTo>
                    <a:pt x="31876" y="373448"/>
                  </a:lnTo>
                  <a:lnTo>
                    <a:pt x="25595" y="298971"/>
                  </a:lnTo>
                  <a:lnTo>
                    <a:pt x="20295" y="228806"/>
                  </a:lnTo>
                  <a:lnTo>
                    <a:pt x="17874" y="195477"/>
                  </a:lnTo>
                  <a:lnTo>
                    <a:pt x="15531" y="163391"/>
                  </a:lnTo>
                  <a:lnTo>
                    <a:pt x="10856" y="103160"/>
                  </a:lnTo>
                  <a:lnTo>
                    <a:pt x="5828" y="48551"/>
                  </a:lnTo>
                  <a:lnTo>
                    <a:pt x="3041" y="2349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209544" y="2493264"/>
              <a:ext cx="4272280" cy="2021205"/>
            </a:xfrm>
            <a:custGeom>
              <a:avLst/>
              <a:gdLst/>
              <a:ahLst/>
              <a:cxnLst/>
              <a:rect l="l" t="t" r="r" b="b"/>
              <a:pathLst>
                <a:path w="4272280" h="2021204">
                  <a:moveTo>
                    <a:pt x="0" y="0"/>
                  </a:moveTo>
                  <a:lnTo>
                    <a:pt x="252282" y="29212"/>
                  </a:lnTo>
                  <a:lnTo>
                    <a:pt x="400799" y="47205"/>
                  </a:lnTo>
                  <a:lnTo>
                    <a:pt x="498500" y="59636"/>
                  </a:lnTo>
                  <a:lnTo>
                    <a:pt x="595082" y="72551"/>
                  </a:lnTo>
                  <a:lnTo>
                    <a:pt x="690487" y="86065"/>
                  </a:lnTo>
                  <a:lnTo>
                    <a:pt x="784655" y="100294"/>
                  </a:lnTo>
                  <a:lnTo>
                    <a:pt x="831258" y="107714"/>
                  </a:lnTo>
                  <a:lnTo>
                    <a:pt x="877529" y="115355"/>
                  </a:lnTo>
                  <a:lnTo>
                    <a:pt x="923461" y="123234"/>
                  </a:lnTo>
                  <a:lnTo>
                    <a:pt x="969048" y="131363"/>
                  </a:lnTo>
                  <a:lnTo>
                    <a:pt x="1014281" y="139759"/>
                  </a:lnTo>
                  <a:lnTo>
                    <a:pt x="1059154" y="148434"/>
                  </a:lnTo>
                  <a:lnTo>
                    <a:pt x="1103658" y="157405"/>
                  </a:lnTo>
                  <a:lnTo>
                    <a:pt x="1147787" y="166685"/>
                  </a:lnTo>
                  <a:lnTo>
                    <a:pt x="1191533" y="176288"/>
                  </a:lnTo>
                  <a:lnTo>
                    <a:pt x="1234889" y="186230"/>
                  </a:lnTo>
                  <a:lnTo>
                    <a:pt x="1277847" y="196524"/>
                  </a:lnTo>
                  <a:lnTo>
                    <a:pt x="1320400" y="207186"/>
                  </a:lnTo>
                  <a:lnTo>
                    <a:pt x="1362540" y="218229"/>
                  </a:lnTo>
                  <a:lnTo>
                    <a:pt x="1404261" y="229668"/>
                  </a:lnTo>
                  <a:lnTo>
                    <a:pt x="1445554" y="241518"/>
                  </a:lnTo>
                  <a:lnTo>
                    <a:pt x="1486413" y="253793"/>
                  </a:lnTo>
                  <a:lnTo>
                    <a:pt x="1526831" y="266508"/>
                  </a:lnTo>
                  <a:lnTo>
                    <a:pt x="1566798" y="279677"/>
                  </a:lnTo>
                  <a:lnTo>
                    <a:pt x="1606309" y="293314"/>
                  </a:lnTo>
                  <a:lnTo>
                    <a:pt x="1645356" y="307435"/>
                  </a:lnTo>
                  <a:lnTo>
                    <a:pt x="1683931" y="322053"/>
                  </a:lnTo>
                  <a:lnTo>
                    <a:pt x="1722028" y="337183"/>
                  </a:lnTo>
                  <a:lnTo>
                    <a:pt x="1759638" y="352840"/>
                  </a:lnTo>
                  <a:lnTo>
                    <a:pt x="1796755" y="369038"/>
                  </a:lnTo>
                  <a:lnTo>
                    <a:pt x="1833370" y="385791"/>
                  </a:lnTo>
                  <a:lnTo>
                    <a:pt x="1869477" y="403114"/>
                  </a:lnTo>
                  <a:lnTo>
                    <a:pt x="1905068" y="421022"/>
                  </a:lnTo>
                  <a:lnTo>
                    <a:pt x="1940137" y="439528"/>
                  </a:lnTo>
                  <a:lnTo>
                    <a:pt x="1974674" y="458649"/>
                  </a:lnTo>
                  <a:lnTo>
                    <a:pt x="2008674" y="478397"/>
                  </a:lnTo>
                  <a:lnTo>
                    <a:pt x="2042128" y="498787"/>
                  </a:lnTo>
                  <a:lnTo>
                    <a:pt x="2075030" y="519835"/>
                  </a:lnTo>
                  <a:lnTo>
                    <a:pt x="2107371" y="541554"/>
                  </a:lnTo>
                  <a:lnTo>
                    <a:pt x="2139145" y="563958"/>
                  </a:lnTo>
                  <a:lnTo>
                    <a:pt x="2170344" y="587063"/>
                  </a:lnTo>
                  <a:lnTo>
                    <a:pt x="2200961" y="610883"/>
                  </a:lnTo>
                  <a:lnTo>
                    <a:pt x="2230988" y="635433"/>
                  </a:lnTo>
                  <a:lnTo>
                    <a:pt x="2260418" y="660726"/>
                  </a:lnTo>
                  <a:lnTo>
                    <a:pt x="2289244" y="686778"/>
                  </a:lnTo>
                  <a:lnTo>
                    <a:pt x="2317458" y="713602"/>
                  </a:lnTo>
                  <a:lnTo>
                    <a:pt x="2345053" y="741214"/>
                  </a:lnTo>
                  <a:lnTo>
                    <a:pt x="2372021" y="769627"/>
                  </a:lnTo>
                  <a:lnTo>
                    <a:pt x="2398355" y="798857"/>
                  </a:lnTo>
                  <a:lnTo>
                    <a:pt x="2424048" y="828917"/>
                  </a:lnTo>
                  <a:lnTo>
                    <a:pt x="2449092" y="859823"/>
                  </a:lnTo>
                  <a:lnTo>
                    <a:pt x="2473480" y="891588"/>
                  </a:lnTo>
                  <a:lnTo>
                    <a:pt x="2497205" y="924228"/>
                  </a:lnTo>
                  <a:lnTo>
                    <a:pt x="2520259" y="957757"/>
                  </a:lnTo>
                  <a:lnTo>
                    <a:pt x="2542634" y="992188"/>
                  </a:lnTo>
                  <a:lnTo>
                    <a:pt x="2564324" y="1027537"/>
                  </a:lnTo>
                  <a:lnTo>
                    <a:pt x="2585321" y="1063819"/>
                  </a:lnTo>
                  <a:lnTo>
                    <a:pt x="2605618" y="1101047"/>
                  </a:lnTo>
                  <a:lnTo>
                    <a:pt x="2625207" y="1139236"/>
                  </a:lnTo>
                  <a:lnTo>
                    <a:pt x="2644080" y="1178401"/>
                  </a:lnTo>
                  <a:lnTo>
                    <a:pt x="2662231" y="1218556"/>
                  </a:lnTo>
                  <a:lnTo>
                    <a:pt x="2679652" y="1259716"/>
                  </a:lnTo>
                  <a:lnTo>
                    <a:pt x="2696336" y="1301895"/>
                  </a:lnTo>
                  <a:lnTo>
                    <a:pt x="2712275" y="1345107"/>
                  </a:lnTo>
                  <a:lnTo>
                    <a:pt x="2727462" y="1389367"/>
                  </a:lnTo>
                  <a:lnTo>
                    <a:pt x="2741890" y="1434690"/>
                  </a:lnTo>
                  <a:lnTo>
                    <a:pt x="2755550" y="1481090"/>
                  </a:lnTo>
                  <a:lnTo>
                    <a:pt x="2768437" y="1528582"/>
                  </a:lnTo>
                  <a:lnTo>
                    <a:pt x="2780542" y="1577179"/>
                  </a:lnTo>
                  <a:lnTo>
                    <a:pt x="2791857" y="1626897"/>
                  </a:lnTo>
                  <a:lnTo>
                    <a:pt x="2802377" y="1677750"/>
                  </a:lnTo>
                  <a:lnTo>
                    <a:pt x="2812092" y="1729752"/>
                  </a:lnTo>
                  <a:lnTo>
                    <a:pt x="2820997" y="1782919"/>
                  </a:lnTo>
                  <a:lnTo>
                    <a:pt x="2829083" y="1837264"/>
                  </a:lnTo>
                  <a:lnTo>
                    <a:pt x="2836343" y="1892802"/>
                  </a:lnTo>
                  <a:lnTo>
                    <a:pt x="2842769" y="1949547"/>
                  </a:lnTo>
                  <a:lnTo>
                    <a:pt x="2848356" y="2007514"/>
                  </a:lnTo>
                  <a:lnTo>
                    <a:pt x="2907102" y="2007739"/>
                  </a:lnTo>
                  <a:lnTo>
                    <a:pt x="3196350" y="2009636"/>
                  </a:lnTo>
                  <a:lnTo>
                    <a:pt x="3392619" y="2012175"/>
                  </a:lnTo>
                  <a:lnTo>
                    <a:pt x="3517256" y="2014955"/>
                  </a:lnTo>
                  <a:lnTo>
                    <a:pt x="3674843" y="2020741"/>
                  </a:lnTo>
                  <a:lnTo>
                    <a:pt x="3737853" y="2020279"/>
                  </a:lnTo>
                  <a:lnTo>
                    <a:pt x="4271772" y="2004656"/>
                  </a:lnTo>
                  <a:lnTo>
                    <a:pt x="4222654" y="1998752"/>
                  </a:lnTo>
                  <a:lnTo>
                    <a:pt x="4179047" y="1993824"/>
                  </a:lnTo>
                  <a:lnTo>
                    <a:pt x="4140587" y="1989771"/>
                  </a:lnTo>
                  <a:lnTo>
                    <a:pt x="4077646" y="1983900"/>
                  </a:lnTo>
                  <a:lnTo>
                    <a:pt x="4030914" y="1980348"/>
                  </a:lnTo>
                  <a:lnTo>
                    <a:pt x="3974400" y="1977036"/>
                  </a:lnTo>
                  <a:lnTo>
                    <a:pt x="3958784" y="1975694"/>
                  </a:lnTo>
                  <a:lnTo>
                    <a:pt x="3902517" y="1947772"/>
                  </a:lnTo>
                  <a:lnTo>
                    <a:pt x="3875740" y="1931990"/>
                  </a:lnTo>
                  <a:lnTo>
                    <a:pt x="3837450" y="1911012"/>
                  </a:lnTo>
                  <a:lnTo>
                    <a:pt x="3784730" y="1884046"/>
                  </a:lnTo>
                  <a:lnTo>
                    <a:pt x="3714661" y="1850302"/>
                  </a:lnTo>
                  <a:lnTo>
                    <a:pt x="3672209" y="1830640"/>
                  </a:lnTo>
                  <a:lnTo>
                    <a:pt x="3624326" y="1808988"/>
                  </a:lnTo>
                  <a:lnTo>
                    <a:pt x="3598887" y="1766952"/>
                  </a:lnTo>
                  <a:lnTo>
                    <a:pt x="3549851" y="1684770"/>
                  </a:lnTo>
                  <a:lnTo>
                    <a:pt x="3503092" y="1605075"/>
                  </a:lnTo>
                  <a:lnTo>
                    <a:pt x="3458400" y="1527833"/>
                  </a:lnTo>
                  <a:lnTo>
                    <a:pt x="3240149" y="1145213"/>
                  </a:lnTo>
                  <a:lnTo>
                    <a:pt x="3203769" y="1083028"/>
                  </a:lnTo>
                  <a:lnTo>
                    <a:pt x="3167878" y="1023023"/>
                  </a:lnTo>
                  <a:lnTo>
                    <a:pt x="3132268" y="965162"/>
                  </a:lnTo>
                  <a:lnTo>
                    <a:pt x="3096726" y="909411"/>
                  </a:lnTo>
                  <a:lnTo>
                    <a:pt x="3061044" y="855731"/>
                  </a:lnTo>
                  <a:lnTo>
                    <a:pt x="3025011" y="804088"/>
                  </a:lnTo>
                  <a:lnTo>
                    <a:pt x="2988416" y="754445"/>
                  </a:lnTo>
                  <a:lnTo>
                    <a:pt x="2951050" y="706766"/>
                  </a:lnTo>
                  <a:lnTo>
                    <a:pt x="2912701" y="661015"/>
                  </a:lnTo>
                  <a:lnTo>
                    <a:pt x="2873161" y="617155"/>
                  </a:lnTo>
                  <a:lnTo>
                    <a:pt x="2832217" y="575151"/>
                  </a:lnTo>
                  <a:lnTo>
                    <a:pt x="2789661" y="534966"/>
                  </a:lnTo>
                  <a:lnTo>
                    <a:pt x="2745281" y="496564"/>
                  </a:lnTo>
                  <a:lnTo>
                    <a:pt x="2698868" y="459910"/>
                  </a:lnTo>
                  <a:lnTo>
                    <a:pt x="2650211" y="424966"/>
                  </a:lnTo>
                  <a:lnTo>
                    <a:pt x="2599100" y="391697"/>
                  </a:lnTo>
                  <a:lnTo>
                    <a:pt x="2545325" y="360066"/>
                  </a:lnTo>
                  <a:lnTo>
                    <a:pt x="2488675" y="330038"/>
                  </a:lnTo>
                  <a:lnTo>
                    <a:pt x="2428940" y="301576"/>
                  </a:lnTo>
                  <a:lnTo>
                    <a:pt x="2365909" y="274645"/>
                  </a:lnTo>
                  <a:lnTo>
                    <a:pt x="2299373" y="249207"/>
                  </a:lnTo>
                  <a:lnTo>
                    <a:pt x="2229121" y="225227"/>
                  </a:lnTo>
                  <a:lnTo>
                    <a:pt x="2192536" y="213773"/>
                  </a:lnTo>
                  <a:lnTo>
                    <a:pt x="2154943" y="202669"/>
                  </a:lnTo>
                  <a:lnTo>
                    <a:pt x="2116316" y="191912"/>
                  </a:lnTo>
                  <a:lnTo>
                    <a:pt x="2076628" y="181497"/>
                  </a:lnTo>
                  <a:lnTo>
                    <a:pt x="2035854" y="171419"/>
                  </a:lnTo>
                  <a:lnTo>
                    <a:pt x="1993967" y="161673"/>
                  </a:lnTo>
                  <a:lnTo>
                    <a:pt x="1950940" y="152256"/>
                  </a:lnTo>
                  <a:lnTo>
                    <a:pt x="1906748" y="143163"/>
                  </a:lnTo>
                  <a:lnTo>
                    <a:pt x="1861364" y="134390"/>
                  </a:lnTo>
                  <a:lnTo>
                    <a:pt x="1814762" y="125930"/>
                  </a:lnTo>
                  <a:lnTo>
                    <a:pt x="1766916" y="117782"/>
                  </a:lnTo>
                  <a:lnTo>
                    <a:pt x="1717799" y="109938"/>
                  </a:lnTo>
                  <a:lnTo>
                    <a:pt x="1667385" y="102397"/>
                  </a:lnTo>
                  <a:lnTo>
                    <a:pt x="1615647" y="95151"/>
                  </a:lnTo>
                  <a:lnTo>
                    <a:pt x="1562560" y="88198"/>
                  </a:lnTo>
                  <a:lnTo>
                    <a:pt x="1508097" y="81533"/>
                  </a:lnTo>
                  <a:lnTo>
                    <a:pt x="1452232" y="75150"/>
                  </a:lnTo>
                  <a:lnTo>
                    <a:pt x="1394939" y="69047"/>
                  </a:lnTo>
                  <a:lnTo>
                    <a:pt x="1336191" y="63217"/>
                  </a:lnTo>
                  <a:lnTo>
                    <a:pt x="1275961" y="57657"/>
                  </a:lnTo>
                  <a:lnTo>
                    <a:pt x="1214225" y="52362"/>
                  </a:lnTo>
                  <a:lnTo>
                    <a:pt x="1150955" y="47327"/>
                  </a:lnTo>
                  <a:lnTo>
                    <a:pt x="1086125" y="42549"/>
                  </a:lnTo>
                  <a:lnTo>
                    <a:pt x="1019709" y="38022"/>
                  </a:lnTo>
                  <a:lnTo>
                    <a:pt x="951681" y="33742"/>
                  </a:lnTo>
                  <a:lnTo>
                    <a:pt x="882013" y="29704"/>
                  </a:lnTo>
                  <a:lnTo>
                    <a:pt x="810681" y="25904"/>
                  </a:lnTo>
                  <a:lnTo>
                    <a:pt x="737657" y="22338"/>
                  </a:lnTo>
                  <a:lnTo>
                    <a:pt x="662916" y="19001"/>
                  </a:lnTo>
                  <a:lnTo>
                    <a:pt x="586431" y="15888"/>
                  </a:lnTo>
                  <a:lnTo>
                    <a:pt x="508176" y="12994"/>
                  </a:lnTo>
                  <a:lnTo>
                    <a:pt x="428125" y="10317"/>
                  </a:lnTo>
                  <a:lnTo>
                    <a:pt x="346250" y="7850"/>
                  </a:lnTo>
                  <a:lnTo>
                    <a:pt x="176928" y="3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2" name="object 12"/>
            <p:cNvSpPr/>
            <p:nvPr/>
          </p:nvSpPr>
          <p:spPr>
            <a:xfrm>
              <a:off x="3209544" y="2493264"/>
              <a:ext cx="4272280" cy="2021205"/>
            </a:xfrm>
            <a:custGeom>
              <a:avLst/>
              <a:gdLst/>
              <a:ahLst/>
              <a:cxnLst/>
              <a:rect l="l" t="t" r="r" b="b"/>
              <a:pathLst>
                <a:path w="4272280" h="2021204">
                  <a:moveTo>
                    <a:pt x="0" y="0"/>
                  </a:moveTo>
                  <a:lnTo>
                    <a:pt x="89428" y="1668"/>
                  </a:lnTo>
                  <a:lnTo>
                    <a:pt x="176928" y="3530"/>
                  </a:lnTo>
                  <a:lnTo>
                    <a:pt x="262527" y="5589"/>
                  </a:lnTo>
                  <a:lnTo>
                    <a:pt x="346250" y="7850"/>
                  </a:lnTo>
                  <a:lnTo>
                    <a:pt x="428125" y="10317"/>
                  </a:lnTo>
                  <a:lnTo>
                    <a:pt x="508176" y="12994"/>
                  </a:lnTo>
                  <a:lnTo>
                    <a:pt x="586431" y="15888"/>
                  </a:lnTo>
                  <a:lnTo>
                    <a:pt x="662916" y="19001"/>
                  </a:lnTo>
                  <a:lnTo>
                    <a:pt x="737657" y="22338"/>
                  </a:lnTo>
                  <a:lnTo>
                    <a:pt x="810681" y="25904"/>
                  </a:lnTo>
                  <a:lnTo>
                    <a:pt x="882013" y="29704"/>
                  </a:lnTo>
                  <a:lnTo>
                    <a:pt x="951681" y="33742"/>
                  </a:lnTo>
                  <a:lnTo>
                    <a:pt x="1019709" y="38022"/>
                  </a:lnTo>
                  <a:lnTo>
                    <a:pt x="1086125" y="42549"/>
                  </a:lnTo>
                  <a:lnTo>
                    <a:pt x="1150955" y="47327"/>
                  </a:lnTo>
                  <a:lnTo>
                    <a:pt x="1214225" y="52362"/>
                  </a:lnTo>
                  <a:lnTo>
                    <a:pt x="1275961" y="57657"/>
                  </a:lnTo>
                  <a:lnTo>
                    <a:pt x="1336191" y="63217"/>
                  </a:lnTo>
                  <a:lnTo>
                    <a:pt x="1394939" y="69047"/>
                  </a:lnTo>
                  <a:lnTo>
                    <a:pt x="1452232" y="75150"/>
                  </a:lnTo>
                  <a:lnTo>
                    <a:pt x="1508097" y="81533"/>
                  </a:lnTo>
                  <a:lnTo>
                    <a:pt x="1562560" y="88198"/>
                  </a:lnTo>
                  <a:lnTo>
                    <a:pt x="1615647" y="95151"/>
                  </a:lnTo>
                  <a:lnTo>
                    <a:pt x="1667385" y="102397"/>
                  </a:lnTo>
                  <a:lnTo>
                    <a:pt x="1717799" y="109938"/>
                  </a:lnTo>
                  <a:lnTo>
                    <a:pt x="1766916" y="117782"/>
                  </a:lnTo>
                  <a:lnTo>
                    <a:pt x="1814762" y="125930"/>
                  </a:lnTo>
                  <a:lnTo>
                    <a:pt x="1861364" y="134390"/>
                  </a:lnTo>
                  <a:lnTo>
                    <a:pt x="1906748" y="143163"/>
                  </a:lnTo>
                  <a:lnTo>
                    <a:pt x="1950940" y="152256"/>
                  </a:lnTo>
                  <a:lnTo>
                    <a:pt x="1993967" y="161673"/>
                  </a:lnTo>
                  <a:lnTo>
                    <a:pt x="2035854" y="171419"/>
                  </a:lnTo>
                  <a:lnTo>
                    <a:pt x="2076628" y="181497"/>
                  </a:lnTo>
                  <a:lnTo>
                    <a:pt x="2116316" y="191912"/>
                  </a:lnTo>
                  <a:lnTo>
                    <a:pt x="2154943" y="202669"/>
                  </a:lnTo>
                  <a:lnTo>
                    <a:pt x="2192536" y="213773"/>
                  </a:lnTo>
                  <a:lnTo>
                    <a:pt x="2229121" y="225227"/>
                  </a:lnTo>
                  <a:lnTo>
                    <a:pt x="2299373" y="249207"/>
                  </a:lnTo>
                  <a:lnTo>
                    <a:pt x="2365909" y="274645"/>
                  </a:lnTo>
                  <a:lnTo>
                    <a:pt x="2428940" y="301576"/>
                  </a:lnTo>
                  <a:lnTo>
                    <a:pt x="2488675" y="330038"/>
                  </a:lnTo>
                  <a:lnTo>
                    <a:pt x="2545325" y="360066"/>
                  </a:lnTo>
                  <a:lnTo>
                    <a:pt x="2599100" y="391697"/>
                  </a:lnTo>
                  <a:lnTo>
                    <a:pt x="2650211" y="424966"/>
                  </a:lnTo>
                  <a:lnTo>
                    <a:pt x="2698868" y="459910"/>
                  </a:lnTo>
                  <a:lnTo>
                    <a:pt x="2745281" y="496564"/>
                  </a:lnTo>
                  <a:lnTo>
                    <a:pt x="2789661" y="534966"/>
                  </a:lnTo>
                  <a:lnTo>
                    <a:pt x="2832217" y="575151"/>
                  </a:lnTo>
                  <a:lnTo>
                    <a:pt x="2873161" y="617155"/>
                  </a:lnTo>
                  <a:lnTo>
                    <a:pt x="2912701" y="661015"/>
                  </a:lnTo>
                  <a:lnTo>
                    <a:pt x="2951050" y="706766"/>
                  </a:lnTo>
                  <a:lnTo>
                    <a:pt x="2988416" y="754445"/>
                  </a:lnTo>
                  <a:lnTo>
                    <a:pt x="3025011" y="804088"/>
                  </a:lnTo>
                  <a:lnTo>
                    <a:pt x="3061044" y="855731"/>
                  </a:lnTo>
                  <a:lnTo>
                    <a:pt x="3096726" y="909411"/>
                  </a:lnTo>
                  <a:lnTo>
                    <a:pt x="3132268" y="965162"/>
                  </a:lnTo>
                  <a:lnTo>
                    <a:pt x="3167878" y="1023023"/>
                  </a:lnTo>
                  <a:lnTo>
                    <a:pt x="3203769" y="1083028"/>
                  </a:lnTo>
                  <a:lnTo>
                    <a:pt x="3240149" y="1145213"/>
                  </a:lnTo>
                  <a:lnTo>
                    <a:pt x="3277230" y="1209616"/>
                  </a:lnTo>
                  <a:lnTo>
                    <a:pt x="3315222" y="1276272"/>
                  </a:lnTo>
                  <a:lnTo>
                    <a:pt x="3334625" y="1310456"/>
                  </a:lnTo>
                  <a:lnTo>
                    <a:pt x="3354334" y="1345217"/>
                  </a:lnTo>
                  <a:lnTo>
                    <a:pt x="3374377" y="1380560"/>
                  </a:lnTo>
                  <a:lnTo>
                    <a:pt x="3394778" y="1416488"/>
                  </a:lnTo>
                  <a:lnTo>
                    <a:pt x="3415565" y="1453006"/>
                  </a:lnTo>
                  <a:lnTo>
                    <a:pt x="3436763" y="1490120"/>
                  </a:lnTo>
                  <a:lnTo>
                    <a:pt x="3458400" y="1527833"/>
                  </a:lnTo>
                  <a:lnTo>
                    <a:pt x="3480500" y="1566150"/>
                  </a:lnTo>
                  <a:lnTo>
                    <a:pt x="3503092" y="1605075"/>
                  </a:lnTo>
                  <a:lnTo>
                    <a:pt x="3526200" y="1644614"/>
                  </a:lnTo>
                  <a:lnTo>
                    <a:pt x="3549851" y="1684770"/>
                  </a:lnTo>
                  <a:lnTo>
                    <a:pt x="3574071" y="1725547"/>
                  </a:lnTo>
                  <a:lnTo>
                    <a:pt x="3598887" y="1766952"/>
                  </a:lnTo>
                  <a:lnTo>
                    <a:pt x="3624326" y="1808988"/>
                  </a:lnTo>
                  <a:lnTo>
                    <a:pt x="3672209" y="1830640"/>
                  </a:lnTo>
                  <a:lnTo>
                    <a:pt x="3714661" y="1850302"/>
                  </a:lnTo>
                  <a:lnTo>
                    <a:pt x="3752046" y="1868071"/>
                  </a:lnTo>
                  <a:lnTo>
                    <a:pt x="3813076" y="1898327"/>
                  </a:lnTo>
                  <a:lnTo>
                    <a:pt x="3858216" y="1922200"/>
                  </a:lnTo>
                  <a:lnTo>
                    <a:pt x="3902517" y="1947772"/>
                  </a:lnTo>
                  <a:lnTo>
                    <a:pt x="3920700" y="1959148"/>
                  </a:lnTo>
                  <a:lnTo>
                    <a:pt x="3927480" y="1963432"/>
                  </a:lnTo>
                  <a:lnTo>
                    <a:pt x="3965843" y="1976422"/>
                  </a:lnTo>
                  <a:lnTo>
                    <a:pt x="3997471" y="1978324"/>
                  </a:lnTo>
                  <a:lnTo>
                    <a:pt x="4012713" y="1979194"/>
                  </a:lnTo>
                  <a:lnTo>
                    <a:pt x="4052436" y="1981884"/>
                  </a:lnTo>
                  <a:lnTo>
                    <a:pt x="4106908" y="1986496"/>
                  </a:lnTo>
                  <a:lnTo>
                    <a:pt x="4179047" y="1993824"/>
                  </a:lnTo>
                  <a:lnTo>
                    <a:pt x="4222654" y="1998752"/>
                  </a:lnTo>
                  <a:lnTo>
                    <a:pt x="4271772" y="2004656"/>
                  </a:lnTo>
                  <a:lnTo>
                    <a:pt x="4223036" y="2006141"/>
                  </a:lnTo>
                  <a:lnTo>
                    <a:pt x="4177152" y="2007542"/>
                  </a:lnTo>
                  <a:lnTo>
                    <a:pt x="4134023" y="2008861"/>
                  </a:lnTo>
                  <a:lnTo>
                    <a:pt x="4093549" y="2010099"/>
                  </a:lnTo>
                  <a:lnTo>
                    <a:pt x="4055632" y="2011258"/>
                  </a:lnTo>
                  <a:lnTo>
                    <a:pt x="3987070" y="2013349"/>
                  </a:lnTo>
                  <a:lnTo>
                    <a:pt x="3927547" y="2015148"/>
                  </a:lnTo>
                  <a:lnTo>
                    <a:pt x="3876274" y="2016669"/>
                  </a:lnTo>
                  <a:lnTo>
                    <a:pt x="3832458" y="2017928"/>
                  </a:lnTo>
                  <a:lnTo>
                    <a:pt x="3778989" y="2019357"/>
                  </a:lnTo>
                  <a:lnTo>
                    <a:pt x="3737853" y="2020279"/>
                  </a:lnTo>
                  <a:lnTo>
                    <a:pt x="3697578" y="2020807"/>
                  </a:lnTo>
                  <a:lnTo>
                    <a:pt x="3689453" y="2020826"/>
                  </a:lnTo>
                  <a:lnTo>
                    <a:pt x="3681908" y="2020803"/>
                  </a:lnTo>
                  <a:lnTo>
                    <a:pt x="3643276" y="2019900"/>
                  </a:lnTo>
                  <a:lnTo>
                    <a:pt x="3616598" y="2018702"/>
                  </a:lnTo>
                  <a:lnTo>
                    <a:pt x="3608907" y="2018346"/>
                  </a:lnTo>
                  <a:lnTo>
                    <a:pt x="3559384" y="2016311"/>
                  </a:lnTo>
                  <a:lnTo>
                    <a:pt x="3517256" y="2014955"/>
                  </a:lnTo>
                  <a:lnTo>
                    <a:pt x="3462558" y="2013560"/>
                  </a:lnTo>
                  <a:lnTo>
                    <a:pt x="3417790" y="2012632"/>
                  </a:lnTo>
                  <a:lnTo>
                    <a:pt x="3365459" y="2011724"/>
                  </a:lnTo>
                  <a:lnTo>
                    <a:pt x="3304773" y="2010850"/>
                  </a:lnTo>
                  <a:lnTo>
                    <a:pt x="3234942" y="2010025"/>
                  </a:lnTo>
                  <a:lnTo>
                    <a:pt x="3196350" y="2009636"/>
                  </a:lnTo>
                  <a:lnTo>
                    <a:pt x="3155175" y="2009265"/>
                  </a:lnTo>
                  <a:lnTo>
                    <a:pt x="3111319" y="2008913"/>
                  </a:lnTo>
                  <a:lnTo>
                    <a:pt x="3064683" y="2008582"/>
                  </a:lnTo>
                  <a:lnTo>
                    <a:pt x="3015167" y="2008276"/>
                  </a:lnTo>
                  <a:lnTo>
                    <a:pt x="2962673" y="2007994"/>
                  </a:lnTo>
                  <a:lnTo>
                    <a:pt x="2907102" y="2007739"/>
                  </a:lnTo>
                  <a:lnTo>
                    <a:pt x="2848356" y="2007514"/>
                  </a:lnTo>
                  <a:lnTo>
                    <a:pt x="2842769" y="1949547"/>
                  </a:lnTo>
                  <a:lnTo>
                    <a:pt x="2836343" y="1892802"/>
                  </a:lnTo>
                  <a:lnTo>
                    <a:pt x="2829083" y="1837264"/>
                  </a:lnTo>
                  <a:lnTo>
                    <a:pt x="2820997" y="1782919"/>
                  </a:lnTo>
                  <a:lnTo>
                    <a:pt x="2812092" y="1729752"/>
                  </a:lnTo>
                  <a:lnTo>
                    <a:pt x="2802377" y="1677750"/>
                  </a:lnTo>
                  <a:lnTo>
                    <a:pt x="2791857" y="1626897"/>
                  </a:lnTo>
                  <a:lnTo>
                    <a:pt x="2780542" y="1577179"/>
                  </a:lnTo>
                  <a:lnTo>
                    <a:pt x="2768437" y="1528582"/>
                  </a:lnTo>
                  <a:lnTo>
                    <a:pt x="2755550" y="1481090"/>
                  </a:lnTo>
                  <a:lnTo>
                    <a:pt x="2741890" y="1434690"/>
                  </a:lnTo>
                  <a:lnTo>
                    <a:pt x="2727462" y="1389367"/>
                  </a:lnTo>
                  <a:lnTo>
                    <a:pt x="2712275" y="1345107"/>
                  </a:lnTo>
                  <a:lnTo>
                    <a:pt x="2696336" y="1301895"/>
                  </a:lnTo>
                  <a:lnTo>
                    <a:pt x="2679652" y="1259716"/>
                  </a:lnTo>
                  <a:lnTo>
                    <a:pt x="2662231" y="1218556"/>
                  </a:lnTo>
                  <a:lnTo>
                    <a:pt x="2644080" y="1178401"/>
                  </a:lnTo>
                  <a:lnTo>
                    <a:pt x="2625207" y="1139236"/>
                  </a:lnTo>
                  <a:lnTo>
                    <a:pt x="2605618" y="1101047"/>
                  </a:lnTo>
                  <a:lnTo>
                    <a:pt x="2585321" y="1063819"/>
                  </a:lnTo>
                  <a:lnTo>
                    <a:pt x="2564324" y="1027537"/>
                  </a:lnTo>
                  <a:lnTo>
                    <a:pt x="2542634" y="992188"/>
                  </a:lnTo>
                  <a:lnTo>
                    <a:pt x="2520259" y="957757"/>
                  </a:lnTo>
                  <a:lnTo>
                    <a:pt x="2497205" y="924228"/>
                  </a:lnTo>
                  <a:lnTo>
                    <a:pt x="2473480" y="891588"/>
                  </a:lnTo>
                  <a:lnTo>
                    <a:pt x="2449092" y="859823"/>
                  </a:lnTo>
                  <a:lnTo>
                    <a:pt x="2424048" y="828917"/>
                  </a:lnTo>
                  <a:lnTo>
                    <a:pt x="2398355" y="798857"/>
                  </a:lnTo>
                  <a:lnTo>
                    <a:pt x="2372021" y="769627"/>
                  </a:lnTo>
                  <a:lnTo>
                    <a:pt x="2345053" y="741214"/>
                  </a:lnTo>
                  <a:lnTo>
                    <a:pt x="2317458" y="713602"/>
                  </a:lnTo>
                  <a:lnTo>
                    <a:pt x="2289244" y="686778"/>
                  </a:lnTo>
                  <a:lnTo>
                    <a:pt x="2260418" y="660726"/>
                  </a:lnTo>
                  <a:lnTo>
                    <a:pt x="2230988" y="635433"/>
                  </a:lnTo>
                  <a:lnTo>
                    <a:pt x="2200961" y="610883"/>
                  </a:lnTo>
                  <a:lnTo>
                    <a:pt x="2170344" y="587063"/>
                  </a:lnTo>
                  <a:lnTo>
                    <a:pt x="2139145" y="563958"/>
                  </a:lnTo>
                  <a:lnTo>
                    <a:pt x="2107371" y="541554"/>
                  </a:lnTo>
                  <a:lnTo>
                    <a:pt x="2075030" y="519835"/>
                  </a:lnTo>
                  <a:lnTo>
                    <a:pt x="2042128" y="498787"/>
                  </a:lnTo>
                  <a:lnTo>
                    <a:pt x="2008674" y="478397"/>
                  </a:lnTo>
                  <a:lnTo>
                    <a:pt x="1974674" y="458649"/>
                  </a:lnTo>
                  <a:lnTo>
                    <a:pt x="1940137" y="439528"/>
                  </a:lnTo>
                  <a:lnTo>
                    <a:pt x="1905068" y="421022"/>
                  </a:lnTo>
                  <a:lnTo>
                    <a:pt x="1869477" y="403114"/>
                  </a:lnTo>
                  <a:lnTo>
                    <a:pt x="1833370" y="385791"/>
                  </a:lnTo>
                  <a:lnTo>
                    <a:pt x="1796755" y="369038"/>
                  </a:lnTo>
                  <a:lnTo>
                    <a:pt x="1759638" y="352840"/>
                  </a:lnTo>
                  <a:lnTo>
                    <a:pt x="1722028" y="337183"/>
                  </a:lnTo>
                  <a:lnTo>
                    <a:pt x="1683931" y="322053"/>
                  </a:lnTo>
                  <a:lnTo>
                    <a:pt x="1645356" y="307435"/>
                  </a:lnTo>
                  <a:lnTo>
                    <a:pt x="1606309" y="293314"/>
                  </a:lnTo>
                  <a:lnTo>
                    <a:pt x="1566798" y="279677"/>
                  </a:lnTo>
                  <a:lnTo>
                    <a:pt x="1526831" y="266508"/>
                  </a:lnTo>
                  <a:lnTo>
                    <a:pt x="1486413" y="253793"/>
                  </a:lnTo>
                  <a:lnTo>
                    <a:pt x="1445554" y="241518"/>
                  </a:lnTo>
                  <a:lnTo>
                    <a:pt x="1404261" y="229668"/>
                  </a:lnTo>
                  <a:lnTo>
                    <a:pt x="1362540" y="218229"/>
                  </a:lnTo>
                  <a:lnTo>
                    <a:pt x="1320400" y="207186"/>
                  </a:lnTo>
                  <a:lnTo>
                    <a:pt x="1277847" y="196524"/>
                  </a:lnTo>
                  <a:lnTo>
                    <a:pt x="1234889" y="186230"/>
                  </a:lnTo>
                  <a:lnTo>
                    <a:pt x="1191533" y="176288"/>
                  </a:lnTo>
                  <a:lnTo>
                    <a:pt x="1147787" y="166685"/>
                  </a:lnTo>
                  <a:lnTo>
                    <a:pt x="1103658" y="157405"/>
                  </a:lnTo>
                  <a:lnTo>
                    <a:pt x="1059154" y="148434"/>
                  </a:lnTo>
                  <a:lnTo>
                    <a:pt x="1014281" y="139759"/>
                  </a:lnTo>
                  <a:lnTo>
                    <a:pt x="969048" y="131363"/>
                  </a:lnTo>
                  <a:lnTo>
                    <a:pt x="923461" y="123234"/>
                  </a:lnTo>
                  <a:lnTo>
                    <a:pt x="877529" y="115355"/>
                  </a:lnTo>
                  <a:lnTo>
                    <a:pt x="831258" y="107714"/>
                  </a:lnTo>
                  <a:lnTo>
                    <a:pt x="784655" y="100294"/>
                  </a:lnTo>
                  <a:lnTo>
                    <a:pt x="737729" y="93083"/>
                  </a:lnTo>
                  <a:lnTo>
                    <a:pt x="690487" y="86065"/>
                  </a:lnTo>
                  <a:lnTo>
                    <a:pt x="642935" y="79225"/>
                  </a:lnTo>
                  <a:lnTo>
                    <a:pt x="595082" y="72551"/>
                  </a:lnTo>
                  <a:lnTo>
                    <a:pt x="546934" y="66026"/>
                  </a:lnTo>
                  <a:lnTo>
                    <a:pt x="498500" y="59636"/>
                  </a:lnTo>
                  <a:lnTo>
                    <a:pt x="449785" y="53367"/>
                  </a:lnTo>
                  <a:lnTo>
                    <a:pt x="400799" y="47205"/>
                  </a:lnTo>
                  <a:lnTo>
                    <a:pt x="351548" y="41135"/>
                  </a:lnTo>
                  <a:lnTo>
                    <a:pt x="302040" y="35142"/>
                  </a:lnTo>
                  <a:lnTo>
                    <a:pt x="252282" y="29212"/>
                  </a:lnTo>
                  <a:lnTo>
                    <a:pt x="202281" y="23330"/>
                  </a:lnTo>
                  <a:lnTo>
                    <a:pt x="152045" y="17483"/>
                  </a:lnTo>
                  <a:lnTo>
                    <a:pt x="101581" y="11655"/>
                  </a:lnTo>
                  <a:lnTo>
                    <a:pt x="50897" y="583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7D6D4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96161" y="4475251"/>
              <a:ext cx="6423660" cy="76200"/>
            </a:xfrm>
            <a:custGeom>
              <a:avLst/>
              <a:gdLst/>
              <a:ahLst/>
              <a:cxnLst/>
              <a:rect l="l" t="t" r="r" b="b"/>
              <a:pathLst>
                <a:path w="6423659" h="76200">
                  <a:moveTo>
                    <a:pt x="6403758" y="28193"/>
                  </a:moveTo>
                  <a:lnTo>
                    <a:pt x="6360160" y="28193"/>
                  </a:lnTo>
                  <a:lnTo>
                    <a:pt x="6360160" y="48005"/>
                  </a:lnTo>
                  <a:lnTo>
                    <a:pt x="6347413" y="48011"/>
                  </a:lnTo>
                  <a:lnTo>
                    <a:pt x="6347460" y="76199"/>
                  </a:lnTo>
                  <a:lnTo>
                    <a:pt x="6423533" y="38074"/>
                  </a:lnTo>
                  <a:lnTo>
                    <a:pt x="6403758" y="28193"/>
                  </a:lnTo>
                  <a:close/>
                </a:path>
                <a:path w="6423659" h="76200">
                  <a:moveTo>
                    <a:pt x="6347379" y="28199"/>
                  </a:moveTo>
                  <a:lnTo>
                    <a:pt x="0" y="30759"/>
                  </a:lnTo>
                  <a:lnTo>
                    <a:pt x="0" y="50571"/>
                  </a:lnTo>
                  <a:lnTo>
                    <a:pt x="6347413" y="48011"/>
                  </a:lnTo>
                  <a:lnTo>
                    <a:pt x="6347379" y="28199"/>
                  </a:lnTo>
                  <a:close/>
                </a:path>
                <a:path w="6423659" h="76200">
                  <a:moveTo>
                    <a:pt x="6360160" y="28193"/>
                  </a:moveTo>
                  <a:lnTo>
                    <a:pt x="6347379" y="28199"/>
                  </a:lnTo>
                  <a:lnTo>
                    <a:pt x="6347413" y="48011"/>
                  </a:lnTo>
                  <a:lnTo>
                    <a:pt x="6360160" y="48005"/>
                  </a:lnTo>
                  <a:lnTo>
                    <a:pt x="6360160" y="28193"/>
                  </a:lnTo>
                  <a:close/>
                </a:path>
                <a:path w="6423659" h="76200">
                  <a:moveTo>
                    <a:pt x="6347333" y="0"/>
                  </a:moveTo>
                  <a:lnTo>
                    <a:pt x="6347379" y="28199"/>
                  </a:lnTo>
                  <a:lnTo>
                    <a:pt x="6403758" y="28193"/>
                  </a:lnTo>
                  <a:lnTo>
                    <a:pt x="6347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4" name="object 14"/>
            <p:cNvSpPr/>
            <p:nvPr/>
          </p:nvSpPr>
          <p:spPr>
            <a:xfrm>
              <a:off x="2074926" y="4452365"/>
              <a:ext cx="5073650" cy="136525"/>
            </a:xfrm>
            <a:custGeom>
              <a:avLst/>
              <a:gdLst/>
              <a:ahLst/>
              <a:cxnLst/>
              <a:rect l="l" t="t" r="r" b="b"/>
              <a:pathLst>
                <a:path w="5073650" h="136525">
                  <a:moveTo>
                    <a:pt x="723900" y="0"/>
                  </a:moveTo>
                  <a:lnTo>
                    <a:pt x="723900" y="136017"/>
                  </a:lnTo>
                </a:path>
                <a:path w="5073650" h="136525">
                  <a:moveTo>
                    <a:pt x="1449324" y="0"/>
                  </a:moveTo>
                  <a:lnTo>
                    <a:pt x="1449324" y="136017"/>
                  </a:lnTo>
                </a:path>
                <a:path w="5073650" h="136525">
                  <a:moveTo>
                    <a:pt x="2173224" y="0"/>
                  </a:moveTo>
                  <a:lnTo>
                    <a:pt x="2173224" y="136017"/>
                  </a:lnTo>
                </a:path>
                <a:path w="5073650" h="136525">
                  <a:moveTo>
                    <a:pt x="2898648" y="0"/>
                  </a:moveTo>
                  <a:lnTo>
                    <a:pt x="2898648" y="136017"/>
                  </a:lnTo>
                </a:path>
                <a:path w="5073650" h="136525">
                  <a:moveTo>
                    <a:pt x="3624072" y="0"/>
                  </a:moveTo>
                  <a:lnTo>
                    <a:pt x="3624072" y="136017"/>
                  </a:lnTo>
                </a:path>
                <a:path w="5073650" h="136525">
                  <a:moveTo>
                    <a:pt x="4347972" y="0"/>
                  </a:moveTo>
                  <a:lnTo>
                    <a:pt x="4347972" y="136017"/>
                  </a:lnTo>
                </a:path>
                <a:path w="5073650" h="136525">
                  <a:moveTo>
                    <a:pt x="5073396" y="0"/>
                  </a:moveTo>
                  <a:lnTo>
                    <a:pt x="5073396" y="136017"/>
                  </a:lnTo>
                </a:path>
                <a:path w="5073650" h="136525">
                  <a:moveTo>
                    <a:pt x="0" y="0"/>
                  </a:moveTo>
                  <a:lnTo>
                    <a:pt x="0" y="136017"/>
                  </a:lnTo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317752" y="1556766"/>
              <a:ext cx="76200" cy="2985135"/>
            </a:xfrm>
            <a:custGeom>
              <a:avLst/>
              <a:gdLst/>
              <a:ahLst/>
              <a:cxnLst/>
              <a:rect l="l" t="t" r="r" b="b"/>
              <a:pathLst>
                <a:path w="76200" h="2985135">
                  <a:moveTo>
                    <a:pt x="48051" y="76166"/>
                  </a:moveTo>
                  <a:lnTo>
                    <a:pt x="28239" y="76232"/>
                  </a:lnTo>
                  <a:lnTo>
                    <a:pt x="38734" y="2984881"/>
                  </a:lnTo>
                  <a:lnTo>
                    <a:pt x="58546" y="2984804"/>
                  </a:lnTo>
                  <a:lnTo>
                    <a:pt x="48051" y="76166"/>
                  </a:lnTo>
                  <a:close/>
                </a:path>
                <a:path w="76200" h="2985135">
                  <a:moveTo>
                    <a:pt x="37845" y="0"/>
                  </a:moveTo>
                  <a:lnTo>
                    <a:pt x="0" y="76326"/>
                  </a:lnTo>
                  <a:lnTo>
                    <a:pt x="28239" y="76232"/>
                  </a:lnTo>
                  <a:lnTo>
                    <a:pt x="28193" y="63500"/>
                  </a:lnTo>
                  <a:lnTo>
                    <a:pt x="69861" y="63500"/>
                  </a:lnTo>
                  <a:lnTo>
                    <a:pt x="37845" y="0"/>
                  </a:lnTo>
                  <a:close/>
                </a:path>
                <a:path w="76200" h="2985135">
                  <a:moveTo>
                    <a:pt x="48006" y="63500"/>
                  </a:moveTo>
                  <a:lnTo>
                    <a:pt x="28193" y="63500"/>
                  </a:lnTo>
                  <a:lnTo>
                    <a:pt x="28239" y="76232"/>
                  </a:lnTo>
                  <a:lnTo>
                    <a:pt x="48051" y="76166"/>
                  </a:lnTo>
                  <a:lnTo>
                    <a:pt x="48006" y="63500"/>
                  </a:lnTo>
                  <a:close/>
                </a:path>
                <a:path w="76200" h="2985135">
                  <a:moveTo>
                    <a:pt x="69861" y="63500"/>
                  </a:moveTo>
                  <a:lnTo>
                    <a:pt x="48006" y="63500"/>
                  </a:lnTo>
                  <a:lnTo>
                    <a:pt x="48051" y="76166"/>
                  </a:lnTo>
                  <a:lnTo>
                    <a:pt x="76200" y="76073"/>
                  </a:lnTo>
                  <a:lnTo>
                    <a:pt x="69861" y="635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254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209488" y="5653762"/>
            <a:ext cx="182583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lang="sk-SK" sz="1600" b="1" spc="-93" dirty="0">
                <a:solidFill>
                  <a:srgbClr val="FFFFFF"/>
                </a:solidFill>
                <a:latin typeface="Arial"/>
                <a:cs typeface="Arial"/>
              </a:rPr>
              <a:t>Najazdené km/rok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25125" y="2830277"/>
            <a:ext cx="8189807" cy="3168227"/>
            <a:chOff x="1264666" y="2119819"/>
            <a:chExt cx="6142355" cy="2376170"/>
          </a:xfrm>
        </p:grpSpPr>
        <p:sp>
          <p:nvSpPr>
            <p:cNvPr id="18" name="object 18"/>
            <p:cNvSpPr/>
            <p:nvPr/>
          </p:nvSpPr>
          <p:spPr>
            <a:xfrm>
              <a:off x="1285494" y="2600706"/>
              <a:ext cx="76200" cy="1437640"/>
            </a:xfrm>
            <a:custGeom>
              <a:avLst/>
              <a:gdLst/>
              <a:ahLst/>
              <a:cxnLst/>
              <a:rect l="l" t="t" r="r" b="b"/>
              <a:pathLst>
                <a:path w="76200" h="1437639">
                  <a:moveTo>
                    <a:pt x="0" y="1437132"/>
                  </a:moveTo>
                  <a:lnTo>
                    <a:pt x="75692" y="1437132"/>
                  </a:lnTo>
                </a:path>
                <a:path w="76200" h="1437639">
                  <a:moveTo>
                    <a:pt x="0" y="957072"/>
                  </a:moveTo>
                  <a:lnTo>
                    <a:pt x="75692" y="957072"/>
                  </a:lnTo>
                </a:path>
                <a:path w="76200" h="1437639">
                  <a:moveTo>
                    <a:pt x="0" y="478536"/>
                  </a:moveTo>
                  <a:lnTo>
                    <a:pt x="75692" y="478536"/>
                  </a:lnTo>
                </a:path>
                <a:path w="76200" h="1437639">
                  <a:moveTo>
                    <a:pt x="0" y="0"/>
                  </a:moveTo>
                  <a:lnTo>
                    <a:pt x="75692" y="0"/>
                  </a:lnTo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6588" y="3067812"/>
              <a:ext cx="598932" cy="3032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20112" y="3468624"/>
              <a:ext cx="547115" cy="32765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74826" y="2138934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5692" y="0"/>
                  </a:lnTo>
                </a:path>
              </a:pathLst>
            </a:custGeom>
            <a:ln w="19812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03220" y="2592324"/>
              <a:ext cx="659892" cy="37642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310127" y="2924556"/>
              <a:ext cx="708660" cy="329184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637788" y="3398520"/>
              <a:ext cx="1170432" cy="37490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86555" y="2633472"/>
              <a:ext cx="694944" cy="32461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093748" y="2121406"/>
              <a:ext cx="4311226" cy="2372770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093748" y="2121406"/>
              <a:ext cx="4311650" cy="2372995"/>
            </a:xfrm>
            <a:custGeom>
              <a:avLst/>
              <a:gdLst/>
              <a:ahLst/>
              <a:cxnLst/>
              <a:rect l="l" t="t" r="r" b="b"/>
              <a:pathLst>
                <a:path w="4311650" h="2372995">
                  <a:moveTo>
                    <a:pt x="606" y="353569"/>
                  </a:moveTo>
                  <a:lnTo>
                    <a:pt x="0" y="339142"/>
                  </a:lnTo>
                  <a:lnTo>
                    <a:pt x="565" y="324985"/>
                  </a:lnTo>
                  <a:lnTo>
                    <a:pt x="2288" y="311099"/>
                  </a:lnTo>
                  <a:lnTo>
                    <a:pt x="14242" y="271095"/>
                  </a:lnTo>
                  <a:lnTo>
                    <a:pt x="36040" y="233610"/>
                  </a:lnTo>
                  <a:lnTo>
                    <a:pt x="67256" y="198699"/>
                  </a:lnTo>
                  <a:lnTo>
                    <a:pt x="107465" y="166418"/>
                  </a:lnTo>
                  <a:lnTo>
                    <a:pt x="156240" y="136821"/>
                  </a:lnTo>
                  <a:lnTo>
                    <a:pt x="193304" y="118608"/>
                  </a:lnTo>
                  <a:lnTo>
                    <a:pt x="233860" y="101628"/>
                  </a:lnTo>
                  <a:lnTo>
                    <a:pt x="277781" y="85899"/>
                  </a:lnTo>
                  <a:lnTo>
                    <a:pt x="324941" y="71435"/>
                  </a:lnTo>
                  <a:lnTo>
                    <a:pt x="375213" y="58253"/>
                  </a:lnTo>
                  <a:lnTo>
                    <a:pt x="428471" y="46370"/>
                  </a:lnTo>
                  <a:lnTo>
                    <a:pt x="484588" y="35802"/>
                  </a:lnTo>
                  <a:lnTo>
                    <a:pt x="543439" y="26565"/>
                  </a:lnTo>
                  <a:lnTo>
                    <a:pt x="604897" y="18674"/>
                  </a:lnTo>
                  <a:lnTo>
                    <a:pt x="668836" y="12148"/>
                  </a:lnTo>
                  <a:lnTo>
                    <a:pt x="735130" y="7000"/>
                  </a:lnTo>
                  <a:lnTo>
                    <a:pt x="803651" y="3249"/>
                  </a:lnTo>
                  <a:lnTo>
                    <a:pt x="874275" y="910"/>
                  </a:lnTo>
                  <a:lnTo>
                    <a:pt x="946874" y="0"/>
                  </a:lnTo>
                  <a:lnTo>
                    <a:pt x="983874" y="85"/>
                  </a:lnTo>
                  <a:lnTo>
                    <a:pt x="1059200" y="1347"/>
                  </a:lnTo>
                  <a:lnTo>
                    <a:pt x="1097493" y="2528"/>
                  </a:lnTo>
                  <a:lnTo>
                    <a:pt x="1136185" y="4078"/>
                  </a:lnTo>
                  <a:lnTo>
                    <a:pt x="1175260" y="6000"/>
                  </a:lnTo>
                  <a:lnTo>
                    <a:pt x="1214703" y="8295"/>
                  </a:lnTo>
                  <a:lnTo>
                    <a:pt x="1254498" y="10965"/>
                  </a:lnTo>
                  <a:lnTo>
                    <a:pt x="1294629" y="14013"/>
                  </a:lnTo>
                  <a:lnTo>
                    <a:pt x="1335080" y="17440"/>
                  </a:lnTo>
                  <a:lnTo>
                    <a:pt x="1375835" y="21249"/>
                  </a:lnTo>
                  <a:lnTo>
                    <a:pt x="1416879" y="25441"/>
                  </a:lnTo>
                  <a:lnTo>
                    <a:pt x="1458196" y="30018"/>
                  </a:lnTo>
                  <a:lnTo>
                    <a:pt x="1499770" y="34983"/>
                  </a:lnTo>
                  <a:lnTo>
                    <a:pt x="1541585" y="40338"/>
                  </a:lnTo>
                  <a:lnTo>
                    <a:pt x="1583626" y="46084"/>
                  </a:lnTo>
                  <a:lnTo>
                    <a:pt x="1625876" y="52224"/>
                  </a:lnTo>
                  <a:lnTo>
                    <a:pt x="1668321" y="58759"/>
                  </a:lnTo>
                  <a:lnTo>
                    <a:pt x="1710943" y="65692"/>
                  </a:lnTo>
                  <a:lnTo>
                    <a:pt x="1753727" y="73025"/>
                  </a:lnTo>
                  <a:lnTo>
                    <a:pt x="1796659" y="80760"/>
                  </a:lnTo>
                  <a:lnTo>
                    <a:pt x="1839720" y="88898"/>
                  </a:lnTo>
                  <a:lnTo>
                    <a:pt x="1882897" y="97443"/>
                  </a:lnTo>
                  <a:lnTo>
                    <a:pt x="1926173" y="106395"/>
                  </a:lnTo>
                  <a:lnTo>
                    <a:pt x="1969533" y="115757"/>
                  </a:lnTo>
                  <a:lnTo>
                    <a:pt x="2012959" y="125530"/>
                  </a:lnTo>
                  <a:lnTo>
                    <a:pt x="2056438" y="135718"/>
                  </a:lnTo>
                  <a:lnTo>
                    <a:pt x="2099953" y="146322"/>
                  </a:lnTo>
                  <a:lnTo>
                    <a:pt x="2143488" y="157344"/>
                  </a:lnTo>
                  <a:lnTo>
                    <a:pt x="2187027" y="168785"/>
                  </a:lnTo>
                  <a:lnTo>
                    <a:pt x="2230555" y="180649"/>
                  </a:lnTo>
                  <a:lnTo>
                    <a:pt x="2274056" y="192937"/>
                  </a:lnTo>
                  <a:lnTo>
                    <a:pt x="2317514" y="205651"/>
                  </a:lnTo>
                  <a:lnTo>
                    <a:pt x="2360913" y="218793"/>
                  </a:lnTo>
                  <a:lnTo>
                    <a:pt x="2404237" y="232365"/>
                  </a:lnTo>
                  <a:lnTo>
                    <a:pt x="2447472" y="246369"/>
                  </a:lnTo>
                  <a:lnTo>
                    <a:pt x="2490600" y="260808"/>
                  </a:lnTo>
                  <a:lnTo>
                    <a:pt x="2533606" y="275683"/>
                  </a:lnTo>
                  <a:lnTo>
                    <a:pt x="2576475" y="290996"/>
                  </a:lnTo>
                  <a:lnTo>
                    <a:pt x="2619190" y="306749"/>
                  </a:lnTo>
                  <a:lnTo>
                    <a:pt x="2661736" y="322945"/>
                  </a:lnTo>
                  <a:lnTo>
                    <a:pt x="2704096" y="339585"/>
                  </a:lnTo>
                  <a:lnTo>
                    <a:pt x="2746256" y="356672"/>
                  </a:lnTo>
                  <a:lnTo>
                    <a:pt x="2788200" y="374207"/>
                  </a:lnTo>
                  <a:lnTo>
                    <a:pt x="2829910" y="392192"/>
                  </a:lnTo>
                  <a:lnTo>
                    <a:pt x="2871373" y="410630"/>
                  </a:lnTo>
                  <a:lnTo>
                    <a:pt x="2912572" y="429523"/>
                  </a:lnTo>
                  <a:lnTo>
                    <a:pt x="2953491" y="448872"/>
                  </a:lnTo>
                  <a:lnTo>
                    <a:pt x="2994114" y="468679"/>
                  </a:lnTo>
                  <a:lnTo>
                    <a:pt x="3034426" y="488947"/>
                  </a:lnTo>
                  <a:lnTo>
                    <a:pt x="3074411" y="509678"/>
                  </a:lnTo>
                  <a:lnTo>
                    <a:pt x="3114053" y="530873"/>
                  </a:lnTo>
                  <a:lnTo>
                    <a:pt x="3153336" y="552536"/>
                  </a:lnTo>
                  <a:lnTo>
                    <a:pt x="3192245" y="574666"/>
                  </a:lnTo>
                  <a:lnTo>
                    <a:pt x="3230763" y="597268"/>
                  </a:lnTo>
                  <a:lnTo>
                    <a:pt x="3268875" y="620342"/>
                  </a:lnTo>
                  <a:lnTo>
                    <a:pt x="3306566" y="643892"/>
                  </a:lnTo>
                  <a:lnTo>
                    <a:pt x="3343818" y="667918"/>
                  </a:lnTo>
                  <a:lnTo>
                    <a:pt x="3380617" y="692423"/>
                  </a:lnTo>
                  <a:lnTo>
                    <a:pt x="3416947" y="717408"/>
                  </a:lnTo>
                  <a:lnTo>
                    <a:pt x="3452792" y="742877"/>
                  </a:lnTo>
                  <a:lnTo>
                    <a:pt x="3488136" y="768831"/>
                  </a:lnTo>
                  <a:lnTo>
                    <a:pt x="3522964" y="795272"/>
                  </a:lnTo>
                  <a:lnTo>
                    <a:pt x="3557259" y="822201"/>
                  </a:lnTo>
                  <a:lnTo>
                    <a:pt x="3591006" y="849622"/>
                  </a:lnTo>
                  <a:lnTo>
                    <a:pt x="3624189" y="877536"/>
                  </a:lnTo>
                  <a:lnTo>
                    <a:pt x="3656792" y="905945"/>
                  </a:lnTo>
                  <a:lnTo>
                    <a:pt x="3688799" y="934851"/>
                  </a:lnTo>
                  <a:lnTo>
                    <a:pt x="3720195" y="964256"/>
                  </a:lnTo>
                  <a:lnTo>
                    <a:pt x="3750964" y="994163"/>
                  </a:lnTo>
                  <a:lnTo>
                    <a:pt x="3781090" y="1024572"/>
                  </a:lnTo>
                  <a:lnTo>
                    <a:pt x="3810558" y="1055487"/>
                  </a:lnTo>
                  <a:lnTo>
                    <a:pt x="3839351" y="1086909"/>
                  </a:lnTo>
                  <a:lnTo>
                    <a:pt x="3867453" y="1118841"/>
                  </a:lnTo>
                  <a:lnTo>
                    <a:pt x="3894850" y="1151284"/>
                  </a:lnTo>
                  <a:lnTo>
                    <a:pt x="3921524" y="1184240"/>
                  </a:lnTo>
                  <a:lnTo>
                    <a:pt x="3947461" y="1217712"/>
                  </a:lnTo>
                  <a:lnTo>
                    <a:pt x="3972645" y="1251701"/>
                  </a:lnTo>
                  <a:lnTo>
                    <a:pt x="3997059" y="1286209"/>
                  </a:lnTo>
                  <a:lnTo>
                    <a:pt x="4020688" y="1321239"/>
                  </a:lnTo>
                  <a:lnTo>
                    <a:pt x="4043516" y="1356793"/>
                  </a:lnTo>
                  <a:lnTo>
                    <a:pt x="4065528" y="1392872"/>
                  </a:lnTo>
                  <a:lnTo>
                    <a:pt x="4086707" y="1429479"/>
                  </a:lnTo>
                  <a:lnTo>
                    <a:pt x="4107038" y="1466615"/>
                  </a:lnTo>
                  <a:lnTo>
                    <a:pt x="4126506" y="1504283"/>
                  </a:lnTo>
                  <a:lnTo>
                    <a:pt x="4145093" y="1542485"/>
                  </a:lnTo>
                  <a:lnTo>
                    <a:pt x="4162785" y="1581222"/>
                  </a:lnTo>
                  <a:lnTo>
                    <a:pt x="4179565" y="1620497"/>
                  </a:lnTo>
                  <a:lnTo>
                    <a:pt x="4195419" y="1660312"/>
                  </a:lnTo>
                  <a:lnTo>
                    <a:pt x="4210329" y="1700668"/>
                  </a:lnTo>
                  <a:lnTo>
                    <a:pt x="4224281" y="1741569"/>
                  </a:lnTo>
                  <a:lnTo>
                    <a:pt x="4237258" y="1783015"/>
                  </a:lnTo>
                  <a:lnTo>
                    <a:pt x="4249245" y="1825009"/>
                  </a:lnTo>
                  <a:lnTo>
                    <a:pt x="4260226" y="1867553"/>
                  </a:lnTo>
                  <a:lnTo>
                    <a:pt x="4270185" y="1910649"/>
                  </a:lnTo>
                  <a:lnTo>
                    <a:pt x="4279106" y="1954299"/>
                  </a:lnTo>
                  <a:lnTo>
                    <a:pt x="4286974" y="1998505"/>
                  </a:lnTo>
                  <a:lnTo>
                    <a:pt x="4293772" y="2043269"/>
                  </a:lnTo>
                  <a:lnTo>
                    <a:pt x="4299486" y="2088593"/>
                  </a:lnTo>
                  <a:lnTo>
                    <a:pt x="4304099" y="2134479"/>
                  </a:lnTo>
                  <a:lnTo>
                    <a:pt x="4307595" y="2180929"/>
                  </a:lnTo>
                  <a:lnTo>
                    <a:pt x="4309958" y="2227946"/>
                  </a:lnTo>
                  <a:lnTo>
                    <a:pt x="4311174" y="2275530"/>
                  </a:lnTo>
                  <a:lnTo>
                    <a:pt x="4311226" y="2323685"/>
                  </a:lnTo>
                  <a:lnTo>
                    <a:pt x="4310097" y="2372412"/>
                  </a:lnTo>
                  <a:lnTo>
                    <a:pt x="4258463" y="2372770"/>
                  </a:lnTo>
                  <a:lnTo>
                    <a:pt x="4208509" y="2371153"/>
                  </a:lnTo>
                  <a:lnTo>
                    <a:pt x="4160189" y="2367617"/>
                  </a:lnTo>
                  <a:lnTo>
                    <a:pt x="4113459" y="2362217"/>
                  </a:lnTo>
                  <a:lnTo>
                    <a:pt x="4068275" y="2355006"/>
                  </a:lnTo>
                  <a:lnTo>
                    <a:pt x="4024591" y="2346042"/>
                  </a:lnTo>
                  <a:lnTo>
                    <a:pt x="3982364" y="2335378"/>
                  </a:lnTo>
                  <a:lnTo>
                    <a:pt x="3941548" y="2323069"/>
                  </a:lnTo>
                  <a:lnTo>
                    <a:pt x="3902098" y="2309172"/>
                  </a:lnTo>
                  <a:lnTo>
                    <a:pt x="3863970" y="2293740"/>
                  </a:lnTo>
                  <a:lnTo>
                    <a:pt x="3827120" y="2276829"/>
                  </a:lnTo>
                  <a:lnTo>
                    <a:pt x="3791502" y="2258494"/>
                  </a:lnTo>
                  <a:lnTo>
                    <a:pt x="3757072" y="2238790"/>
                  </a:lnTo>
                  <a:lnTo>
                    <a:pt x="3723785" y="2217772"/>
                  </a:lnTo>
                  <a:lnTo>
                    <a:pt x="3691597" y="2195496"/>
                  </a:lnTo>
                  <a:lnTo>
                    <a:pt x="3660463" y="2172015"/>
                  </a:lnTo>
                  <a:lnTo>
                    <a:pt x="3630337" y="2147386"/>
                  </a:lnTo>
                  <a:lnTo>
                    <a:pt x="3601176" y="2121663"/>
                  </a:lnTo>
                  <a:lnTo>
                    <a:pt x="3572935" y="2094901"/>
                  </a:lnTo>
                  <a:lnTo>
                    <a:pt x="3545569" y="2067156"/>
                  </a:lnTo>
                  <a:lnTo>
                    <a:pt x="3519033" y="2038483"/>
                  </a:lnTo>
                  <a:lnTo>
                    <a:pt x="3493282" y="2008936"/>
                  </a:lnTo>
                  <a:lnTo>
                    <a:pt x="3468273" y="1978571"/>
                  </a:lnTo>
                  <a:lnTo>
                    <a:pt x="3443960" y="1947442"/>
                  </a:lnTo>
                  <a:lnTo>
                    <a:pt x="3420299" y="1915605"/>
                  </a:lnTo>
                  <a:lnTo>
                    <a:pt x="3397244" y="1883115"/>
                  </a:lnTo>
                  <a:lnTo>
                    <a:pt x="3374751" y="1850027"/>
                  </a:lnTo>
                  <a:lnTo>
                    <a:pt x="3352777" y="1816396"/>
                  </a:lnTo>
                  <a:lnTo>
                    <a:pt x="3331274" y="1782277"/>
                  </a:lnTo>
                  <a:lnTo>
                    <a:pt x="3310200" y="1747725"/>
                  </a:lnTo>
                  <a:lnTo>
                    <a:pt x="3289510" y="1712795"/>
                  </a:lnTo>
                  <a:lnTo>
                    <a:pt x="3269158" y="1677542"/>
                  </a:lnTo>
                  <a:lnTo>
                    <a:pt x="3249100" y="1642022"/>
                  </a:lnTo>
                  <a:lnTo>
                    <a:pt x="3229291" y="1606289"/>
                  </a:lnTo>
                  <a:lnTo>
                    <a:pt x="3209687" y="1570399"/>
                  </a:lnTo>
                  <a:lnTo>
                    <a:pt x="3190243" y="1534405"/>
                  </a:lnTo>
                  <a:lnTo>
                    <a:pt x="3170915" y="1498365"/>
                  </a:lnTo>
                  <a:lnTo>
                    <a:pt x="3151657" y="1462332"/>
                  </a:lnTo>
                  <a:lnTo>
                    <a:pt x="3132424" y="1426362"/>
                  </a:lnTo>
                  <a:lnTo>
                    <a:pt x="3113173" y="1390509"/>
                  </a:lnTo>
                  <a:lnTo>
                    <a:pt x="3093859" y="1354829"/>
                  </a:lnTo>
                  <a:lnTo>
                    <a:pt x="3074436" y="1319378"/>
                  </a:lnTo>
                  <a:lnTo>
                    <a:pt x="3054860" y="1284209"/>
                  </a:lnTo>
                  <a:lnTo>
                    <a:pt x="3035087" y="1249378"/>
                  </a:lnTo>
                  <a:lnTo>
                    <a:pt x="3015071" y="1214940"/>
                  </a:lnTo>
                  <a:lnTo>
                    <a:pt x="2994769" y="1180950"/>
                  </a:lnTo>
                  <a:lnTo>
                    <a:pt x="2974135" y="1147463"/>
                  </a:lnTo>
                  <a:lnTo>
                    <a:pt x="2953124" y="1114535"/>
                  </a:lnTo>
                  <a:lnTo>
                    <a:pt x="2931693" y="1082220"/>
                  </a:lnTo>
                  <a:lnTo>
                    <a:pt x="2909795" y="1050573"/>
                  </a:lnTo>
                  <a:lnTo>
                    <a:pt x="2887388" y="1019650"/>
                  </a:lnTo>
                  <a:lnTo>
                    <a:pt x="2840862" y="960194"/>
                  </a:lnTo>
                  <a:lnTo>
                    <a:pt x="2791759" y="904292"/>
                  </a:lnTo>
                  <a:lnTo>
                    <a:pt x="2739720" y="852386"/>
                  </a:lnTo>
                  <a:lnTo>
                    <a:pt x="2684387" y="804915"/>
                  </a:lnTo>
                  <a:lnTo>
                    <a:pt x="2625405" y="762320"/>
                  </a:lnTo>
                  <a:lnTo>
                    <a:pt x="2562414" y="725042"/>
                  </a:lnTo>
                  <a:lnTo>
                    <a:pt x="2486951" y="689177"/>
                  </a:lnTo>
                  <a:lnTo>
                    <a:pt x="2444398" y="670685"/>
                  </a:lnTo>
                  <a:lnTo>
                    <a:pt x="2401639" y="653034"/>
                  </a:lnTo>
                  <a:lnTo>
                    <a:pt x="2358668" y="636204"/>
                  </a:lnTo>
                  <a:lnTo>
                    <a:pt x="2315480" y="620170"/>
                  </a:lnTo>
                  <a:lnTo>
                    <a:pt x="2272069" y="604911"/>
                  </a:lnTo>
                  <a:lnTo>
                    <a:pt x="2228431" y="590404"/>
                  </a:lnTo>
                  <a:lnTo>
                    <a:pt x="2184559" y="576627"/>
                  </a:lnTo>
                  <a:lnTo>
                    <a:pt x="2140449" y="563555"/>
                  </a:lnTo>
                  <a:lnTo>
                    <a:pt x="2096095" y="551168"/>
                  </a:lnTo>
                  <a:lnTo>
                    <a:pt x="2051491" y="539443"/>
                  </a:lnTo>
                  <a:lnTo>
                    <a:pt x="2006632" y="528356"/>
                  </a:lnTo>
                  <a:lnTo>
                    <a:pt x="1961513" y="517886"/>
                  </a:lnTo>
                  <a:lnTo>
                    <a:pt x="1916128" y="508009"/>
                  </a:lnTo>
                  <a:lnTo>
                    <a:pt x="1870472" y="498704"/>
                  </a:lnTo>
                  <a:lnTo>
                    <a:pt x="1824539" y="489947"/>
                  </a:lnTo>
                  <a:lnTo>
                    <a:pt x="1778324" y="481717"/>
                  </a:lnTo>
                  <a:lnTo>
                    <a:pt x="1731822" y="473989"/>
                  </a:lnTo>
                  <a:lnTo>
                    <a:pt x="1685027" y="466743"/>
                  </a:lnTo>
                  <a:lnTo>
                    <a:pt x="1637934" y="459955"/>
                  </a:lnTo>
                  <a:lnTo>
                    <a:pt x="1590537" y="453602"/>
                  </a:lnTo>
                  <a:lnTo>
                    <a:pt x="1542831" y="447662"/>
                  </a:lnTo>
                  <a:lnTo>
                    <a:pt x="1494811" y="442113"/>
                  </a:lnTo>
                  <a:lnTo>
                    <a:pt x="1446471" y="436932"/>
                  </a:lnTo>
                  <a:lnTo>
                    <a:pt x="1397806" y="432096"/>
                  </a:lnTo>
                  <a:lnTo>
                    <a:pt x="1348810" y="427583"/>
                  </a:lnTo>
                  <a:lnTo>
                    <a:pt x="1299477" y="423370"/>
                  </a:lnTo>
                  <a:lnTo>
                    <a:pt x="1249804" y="419435"/>
                  </a:lnTo>
                  <a:lnTo>
                    <a:pt x="1199783" y="415754"/>
                  </a:lnTo>
                  <a:lnTo>
                    <a:pt x="1149410" y="412306"/>
                  </a:lnTo>
                  <a:lnTo>
                    <a:pt x="1098680" y="409067"/>
                  </a:lnTo>
                  <a:lnTo>
                    <a:pt x="1047586" y="406016"/>
                  </a:lnTo>
                  <a:lnTo>
                    <a:pt x="996123" y="403130"/>
                  </a:lnTo>
                  <a:lnTo>
                    <a:pt x="944287" y="400385"/>
                  </a:lnTo>
                  <a:lnTo>
                    <a:pt x="892071" y="397760"/>
                  </a:lnTo>
                  <a:lnTo>
                    <a:pt x="839471" y="395231"/>
                  </a:lnTo>
                  <a:lnTo>
                    <a:pt x="786480" y="392777"/>
                  </a:lnTo>
                  <a:lnTo>
                    <a:pt x="733093" y="390375"/>
                  </a:lnTo>
                  <a:lnTo>
                    <a:pt x="679306" y="388002"/>
                  </a:lnTo>
                  <a:lnTo>
                    <a:pt x="625112" y="385635"/>
                  </a:lnTo>
                  <a:lnTo>
                    <a:pt x="570506" y="383252"/>
                  </a:lnTo>
                  <a:lnTo>
                    <a:pt x="515483" y="380830"/>
                  </a:lnTo>
                  <a:lnTo>
                    <a:pt x="460038" y="378348"/>
                  </a:lnTo>
                  <a:lnTo>
                    <a:pt x="404164" y="375781"/>
                  </a:lnTo>
                  <a:lnTo>
                    <a:pt x="347857" y="373108"/>
                  </a:lnTo>
                  <a:lnTo>
                    <a:pt x="291110" y="370306"/>
                  </a:lnTo>
                  <a:lnTo>
                    <a:pt x="233920" y="367352"/>
                  </a:lnTo>
                  <a:lnTo>
                    <a:pt x="176280" y="364224"/>
                  </a:lnTo>
                  <a:lnTo>
                    <a:pt x="118184" y="360899"/>
                  </a:lnTo>
                  <a:lnTo>
                    <a:pt x="59628" y="357355"/>
                  </a:lnTo>
                  <a:lnTo>
                    <a:pt x="606" y="353569"/>
                  </a:lnTo>
                  <a:close/>
                </a:path>
              </a:pathLst>
            </a:custGeom>
            <a:ln w="3175">
              <a:solidFill>
                <a:srgbClr val="D7D6D4"/>
              </a:solidFill>
            </a:ln>
          </p:spPr>
          <p:txBody>
            <a:bodyPr wrap="square" lIns="0" tIns="0" rIns="0" bIns="0" rtlCol="0"/>
            <a:lstStyle/>
            <a:p>
              <a:endParaRPr sz="2540"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810587" y="2470235"/>
            <a:ext cx="1393613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sk-SK" sz="1400" b="1" dirty="0">
                <a:latin typeface="Arial"/>
                <a:cs typeface="Arial"/>
              </a:rPr>
              <a:t>Ťažká preprava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008377" y="2295822"/>
            <a:ext cx="1721273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sk-SK" sz="1400" b="1" dirty="0">
                <a:latin typeface="Arial"/>
                <a:cs typeface="Arial"/>
              </a:rPr>
              <a:t>Ťažké stavebníctvo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03292" y="1702839"/>
            <a:ext cx="2024041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>
              <a:spcBef>
                <a:spcPts val="140"/>
              </a:spcBef>
            </a:pPr>
            <a:r>
              <a:rPr lang="sk-SK" sz="1467" b="1" spc="-7" dirty="0">
                <a:solidFill>
                  <a:srgbClr val="FFFFFF"/>
                </a:solidFill>
                <a:latin typeface="Arial"/>
                <a:cs typeface="Arial"/>
              </a:rPr>
              <a:t>Využívanie energie</a:t>
            </a:r>
            <a:endParaRPr sz="1467" dirty="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421586" y="4915756"/>
            <a:ext cx="161340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sk-SK" sz="1400" b="1" dirty="0">
                <a:latin typeface="Arial"/>
                <a:cs typeface="Arial"/>
              </a:rPr>
              <a:t>Diaľková preprava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168736" y="4275425"/>
            <a:ext cx="3400553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485016">
              <a:spcBef>
                <a:spcPts val="140"/>
              </a:spcBef>
            </a:pPr>
            <a:r>
              <a:rPr lang="sk-SK" sz="1400" b="1" dirty="0">
                <a:latin typeface="Arial"/>
                <a:cs typeface="Arial"/>
              </a:rPr>
              <a:t>Mestské stavebníctvo</a:t>
            </a:r>
            <a:endParaRPr sz="1400" dirty="0">
              <a:latin typeface="Arial"/>
              <a:cs typeface="Arial"/>
            </a:endParaRPr>
          </a:p>
          <a:p>
            <a:pPr marL="16933"/>
            <a:r>
              <a:rPr lang="sk-SK" sz="1400" b="1" dirty="0">
                <a:latin typeface="Arial"/>
                <a:cs typeface="Arial"/>
              </a:rPr>
              <a:t>Zvoz odpadu</a:t>
            </a:r>
            <a:endParaRPr sz="1400" dirty="0">
              <a:latin typeface="Arial"/>
              <a:cs typeface="Arial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1812545" y="2619247"/>
            <a:ext cx="7195820" cy="3857413"/>
            <a:chOff x="1359408" y="1964435"/>
            <a:chExt cx="5396865" cy="2893060"/>
          </a:xfrm>
        </p:grpSpPr>
        <p:pic>
          <p:nvPicPr>
            <p:cNvPr id="34" name="object 3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45836" y="3249167"/>
              <a:ext cx="1210056" cy="38709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56987" y="2084831"/>
              <a:ext cx="1732788" cy="41757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28316" y="1964435"/>
              <a:ext cx="984503" cy="316992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359408" y="4640579"/>
              <a:ext cx="227076" cy="216407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924300" y="4640579"/>
              <a:ext cx="227075" cy="216407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566416" y="4640579"/>
              <a:ext cx="228600" cy="216407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4941994" y="5074039"/>
            <a:ext cx="1525693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spc="-13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nter</a:t>
            </a:r>
            <a:r>
              <a:rPr sz="1400" b="1" spc="-13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eg</a:t>
            </a:r>
            <a:r>
              <a:rPr sz="1400" b="1" spc="-13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onal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haul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622803" y="5088861"/>
            <a:ext cx="1787690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96518" marR="6773" indent="-80431">
              <a:spcBef>
                <a:spcPts val="140"/>
              </a:spcBef>
            </a:pPr>
            <a:r>
              <a:rPr lang="sk-SK" sz="1400" b="1" dirty="0">
                <a:latin typeface="Arial"/>
                <a:cs typeface="Arial"/>
              </a:rPr>
              <a:t>Mestská/Regionálna distribúcia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179319" y="6185950"/>
            <a:ext cx="828042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sk-SK" sz="1400" dirty="0">
                <a:solidFill>
                  <a:srgbClr val="FFFFFF"/>
                </a:solidFill>
                <a:latin typeface="Arial"/>
                <a:cs typeface="Arial"/>
              </a:rPr>
              <a:t>Elektrické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785276" y="6185950"/>
            <a:ext cx="1397339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lang="sk-SK" sz="1400" dirty="0">
                <a:solidFill>
                  <a:srgbClr val="FFFFFF"/>
                </a:solidFill>
                <a:latin typeface="Arial"/>
                <a:cs typeface="Arial"/>
              </a:rPr>
              <a:t>Palivové články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584953" y="6196516"/>
            <a:ext cx="1413087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ICE</a:t>
            </a:r>
            <a:r>
              <a:rPr sz="1400" spc="-9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(LNG/</a:t>
            </a:r>
            <a:r>
              <a:rPr lang="sk-SK" sz="1400" dirty="0">
                <a:solidFill>
                  <a:srgbClr val="FFFFFF"/>
                </a:solidFill>
                <a:latin typeface="Arial"/>
                <a:cs typeface="Arial"/>
              </a:rPr>
              <a:t>Nafta)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714587" y="545628"/>
            <a:ext cx="12192000" cy="447986"/>
          </a:xfrm>
          <a:prstGeom prst="rect">
            <a:avLst/>
          </a:prstGeom>
        </p:spPr>
        <p:txBody>
          <a:bodyPr vert="horz" wrap="square" lIns="0" tIns="16933" rIns="0" bIns="0" rtlCol="0" anchor="t" anchorCtr="0">
            <a:spAutoFit/>
          </a:bodyPr>
          <a:lstStyle/>
          <a:p>
            <a:pPr marL="50799">
              <a:spcBef>
                <a:spcPts val="133"/>
              </a:spcBef>
            </a:pPr>
            <a:r>
              <a:rPr lang="pl-PL" sz="2800" b="0" spc="-7" dirty="0">
                <a:solidFill>
                  <a:srgbClr val="FFFFFF"/>
                </a:solidFill>
                <a:latin typeface="+mj-lt"/>
              </a:rPr>
              <a:t>Segmentácia produktov</a:t>
            </a:r>
            <a:endParaRPr sz="2800" b="0" baseline="-20833" dirty="0">
              <a:latin typeface="+mj-lt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DF3161A-4C07-4FB4-A717-311A4C762F98}"/>
              </a:ext>
            </a:extLst>
          </p:cNvPr>
          <p:cNvSpPr txBox="1"/>
          <p:nvPr/>
        </p:nvSpPr>
        <p:spPr>
          <a:xfrm>
            <a:off x="9007857" y="3388497"/>
            <a:ext cx="968535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28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LNG</a:t>
            </a:r>
            <a:endParaRPr lang="en-US" sz="2800" b="1" dirty="0" err="1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7C9B4A6-7BA5-44B7-90CC-DB4B5A68C67D}"/>
              </a:ext>
            </a:extLst>
          </p:cNvPr>
          <p:cNvSpPr txBox="1"/>
          <p:nvPr/>
        </p:nvSpPr>
        <p:spPr>
          <a:xfrm>
            <a:off x="2302051" y="3467099"/>
            <a:ext cx="104547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3200" b="1" dirty="0">
                <a:solidFill>
                  <a:srgbClr val="663300"/>
                </a:solidFill>
                <a:latin typeface="+mj-lt"/>
              </a:rPr>
              <a:t>BEV</a:t>
            </a:r>
            <a:endParaRPr lang="en-US" sz="3200" b="1" dirty="0" err="1">
              <a:solidFill>
                <a:srgbClr val="663300"/>
              </a:solidFill>
              <a:latin typeface="+mj-lt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BD0E14A-B93B-4850-8A1B-658815ABC305}"/>
              </a:ext>
            </a:extLst>
          </p:cNvPr>
          <p:cNvSpPr txBox="1"/>
          <p:nvPr/>
        </p:nvSpPr>
        <p:spPr>
          <a:xfrm>
            <a:off x="6457664" y="3683507"/>
            <a:ext cx="1324402" cy="5355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k-SK" sz="3200" b="1" dirty="0">
                <a:solidFill>
                  <a:srgbClr val="678C96"/>
                </a:solidFill>
                <a:latin typeface="+mj-lt"/>
              </a:rPr>
              <a:t>Vodík</a:t>
            </a:r>
            <a:endParaRPr lang="en-US" sz="3200" b="1" dirty="0" err="1">
              <a:solidFill>
                <a:srgbClr val="678C96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latshållare för bild 30">
            <a:extLst>
              <a:ext uri="{FF2B5EF4-FFF2-40B4-BE49-F238E27FC236}">
                <a16:creationId xmlns:a16="http://schemas.microsoft.com/office/drawing/2014/main" id="{905E687C-D860-3942-9E30-E281CAC34B79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7" t="29532" r="13207" b="-1"/>
          <a:stretch/>
        </p:blipFill>
        <p:spPr>
          <a:xfrm>
            <a:off x="0" y="0"/>
            <a:ext cx="12192000" cy="6858000"/>
          </a:xfrm>
        </p:spPr>
      </p:pic>
      <p:sp>
        <p:nvSpPr>
          <p:cNvPr id="32" name="Platshållare för text 31">
            <a:extLst>
              <a:ext uri="{FF2B5EF4-FFF2-40B4-BE49-F238E27FC236}">
                <a16:creationId xmlns:a16="http://schemas.microsoft.com/office/drawing/2014/main" id="{F6BEA184-C21D-3144-9A73-FABBCC921B5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sv-SE"/>
          </a:p>
        </p:txBody>
      </p:sp>
      <p:grpSp>
        <p:nvGrpSpPr>
          <p:cNvPr id="11" name="Grupp 10">
            <a:extLst>
              <a:ext uri="{FF2B5EF4-FFF2-40B4-BE49-F238E27FC236}">
                <a16:creationId xmlns:a16="http://schemas.microsoft.com/office/drawing/2014/main" id="{48651DE4-4C35-414C-B5C0-B341643544A8}"/>
              </a:ext>
            </a:extLst>
          </p:cNvPr>
          <p:cNvGrpSpPr/>
          <p:nvPr/>
        </p:nvGrpSpPr>
        <p:grpSpPr>
          <a:xfrm>
            <a:off x="358845" y="2042984"/>
            <a:ext cx="11448907" cy="3871562"/>
            <a:chOff x="269134" y="1313049"/>
            <a:chExt cx="8586680" cy="2903671"/>
          </a:xfrm>
        </p:grpSpPr>
        <p:sp>
          <p:nvSpPr>
            <p:cNvPr id="12" name="textruta 11">
              <a:extLst>
                <a:ext uri="{FF2B5EF4-FFF2-40B4-BE49-F238E27FC236}">
                  <a16:creationId xmlns:a16="http://schemas.microsoft.com/office/drawing/2014/main" id="{DA989C83-0E1D-6C4F-8737-E78A11F8E068}"/>
                </a:ext>
              </a:extLst>
            </p:cNvPr>
            <p:cNvSpPr txBox="1"/>
            <p:nvPr/>
          </p:nvSpPr>
          <p:spPr>
            <a:xfrm>
              <a:off x="949365" y="1472057"/>
              <a:ext cx="1790700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Globálna sieť </a:t>
              </a:r>
              <a:endPara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ruta 12">
              <a:extLst>
                <a:ext uri="{FF2B5EF4-FFF2-40B4-BE49-F238E27FC236}">
                  <a16:creationId xmlns:a16="http://schemas.microsoft.com/office/drawing/2014/main" id="{681AAD15-A6F2-9C43-96D3-B94B225EC07A}"/>
                </a:ext>
              </a:extLst>
            </p:cNvPr>
            <p:cNvSpPr txBox="1"/>
            <p:nvPr/>
          </p:nvSpPr>
          <p:spPr>
            <a:xfrm>
              <a:off x="269134" y="2859220"/>
              <a:ext cx="3151163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Obchodné zastúpenia v</a:t>
              </a:r>
              <a:endPara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ruta 13">
              <a:extLst>
                <a:ext uri="{FF2B5EF4-FFF2-40B4-BE49-F238E27FC236}">
                  <a16:creationId xmlns:a16="http://schemas.microsoft.com/office/drawing/2014/main" id="{0123A743-B9E4-2D44-A3CB-94A276E168EC}"/>
                </a:ext>
              </a:extLst>
            </p:cNvPr>
            <p:cNvSpPr txBox="1"/>
            <p:nvPr/>
          </p:nvSpPr>
          <p:spPr>
            <a:xfrm>
              <a:off x="949365" y="1623274"/>
              <a:ext cx="1790700" cy="79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7000" spc="400" dirty="0">
                  <a:solidFill>
                    <a:schemeClr val="bg1"/>
                  </a:solidFill>
                  <a:latin typeface="Volvo Broad Pro Digital" panose="020B0606030202080204" pitchFamily="34" charset="0"/>
                </a:rPr>
                <a:t>2,200</a:t>
              </a:r>
              <a:endParaRPr lang="sv-SE" sz="7000" spc="400" dirty="0">
                <a:solidFill>
                  <a:schemeClr val="bg2"/>
                </a:solidFill>
                <a:latin typeface="Volvo Broad Pro Digital" panose="020B060603020208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D948BA85-89F3-3444-9ECC-715AA1404A26}"/>
                </a:ext>
              </a:extLst>
            </p:cNvPr>
            <p:cNvSpPr txBox="1"/>
            <p:nvPr/>
          </p:nvSpPr>
          <p:spPr>
            <a:xfrm>
              <a:off x="949364" y="2243619"/>
              <a:ext cx="1790699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Obchodných zastúpení </a:t>
              </a:r>
              <a:br>
                <a:rPr lang="sk-SK" sz="1400" dirty="0">
                  <a:solidFill>
                    <a:schemeClr val="bg1"/>
                  </a:solidFill>
                </a:rPr>
              </a:br>
              <a:r>
                <a:rPr lang="sk-SK" sz="1400" dirty="0">
                  <a:solidFill>
                    <a:schemeClr val="bg1"/>
                  </a:solidFill>
                </a:rPr>
                <a:t>a servisných dielní</a:t>
              </a:r>
              <a:endParaRPr lang="sv-SE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ruta 15">
              <a:extLst>
                <a:ext uri="{FF2B5EF4-FFF2-40B4-BE49-F238E27FC236}">
                  <a16:creationId xmlns:a16="http://schemas.microsoft.com/office/drawing/2014/main" id="{4E04E3FB-1231-CA45-AB9A-99FF575C01C4}"/>
                </a:ext>
              </a:extLst>
            </p:cNvPr>
            <p:cNvSpPr txBox="1"/>
            <p:nvPr/>
          </p:nvSpPr>
          <p:spPr>
            <a:xfrm>
              <a:off x="1272556" y="3181388"/>
              <a:ext cx="1144319" cy="79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7000" spc="400" dirty="0">
                  <a:solidFill>
                    <a:schemeClr val="bg1"/>
                  </a:solidFill>
                  <a:latin typeface="Volvo Broad Pro Digital" panose="020B0606030202080204" pitchFamily="34" charset="0"/>
                </a:rPr>
                <a:t>130</a:t>
              </a:r>
              <a:endParaRPr lang="sv-SE" sz="7000" spc="400" dirty="0">
                <a:solidFill>
                  <a:schemeClr val="bg2"/>
                </a:solidFill>
                <a:latin typeface="Volvo Broad Pro Digital" panose="020B060603020208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ruta 16">
              <a:extLst>
                <a:ext uri="{FF2B5EF4-FFF2-40B4-BE49-F238E27FC236}">
                  <a16:creationId xmlns:a16="http://schemas.microsoft.com/office/drawing/2014/main" id="{5C6E257E-525F-0644-8785-9B1B6BC63447}"/>
                </a:ext>
              </a:extLst>
            </p:cNvPr>
            <p:cNvSpPr txBox="1"/>
            <p:nvPr/>
          </p:nvSpPr>
          <p:spPr>
            <a:xfrm>
              <a:off x="1207053" y="3839694"/>
              <a:ext cx="1275324" cy="22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krajinách</a:t>
              </a:r>
              <a:endParaRPr lang="sv-SE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ruta 17">
              <a:extLst>
                <a:ext uri="{FF2B5EF4-FFF2-40B4-BE49-F238E27FC236}">
                  <a16:creationId xmlns:a16="http://schemas.microsoft.com/office/drawing/2014/main" id="{59318716-B502-D745-9A52-D6A1ABF6D421}"/>
                </a:ext>
              </a:extLst>
            </p:cNvPr>
            <p:cNvSpPr txBox="1"/>
            <p:nvPr/>
          </p:nvSpPr>
          <p:spPr>
            <a:xfrm>
              <a:off x="3797361" y="1739464"/>
              <a:ext cx="1549277" cy="79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10666" dirty="0">
                  <a:solidFill>
                    <a:schemeClr val="bg1"/>
                  </a:solidFill>
                  <a:latin typeface="Volvo Broad Pro Digital" panose="020B0606030202080204" pitchFamily="34" charset="0"/>
                </a:rPr>
                <a:t>1</a:t>
              </a:r>
              <a:endParaRPr lang="sv-SE" sz="10666" dirty="0">
                <a:solidFill>
                  <a:schemeClr val="bg2"/>
                </a:solidFill>
                <a:latin typeface="Volvo Broad Pro Digital" panose="020B060603020208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ruta 18">
              <a:extLst>
                <a:ext uri="{FF2B5EF4-FFF2-40B4-BE49-F238E27FC236}">
                  <a16:creationId xmlns:a16="http://schemas.microsoft.com/office/drawing/2014/main" id="{DF5FB6CB-3727-B14D-9957-F8A109E5B4D2}"/>
                </a:ext>
              </a:extLst>
            </p:cNvPr>
            <p:cNvSpPr txBox="1"/>
            <p:nvPr/>
          </p:nvSpPr>
          <p:spPr>
            <a:xfrm>
              <a:off x="3592573" y="2926449"/>
              <a:ext cx="1958853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Populácia nákladných vozidiel Volvo na cestách</a:t>
              </a:r>
              <a:endParaRPr lang="sv-SE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70920D48-7EA8-8549-B6FB-4572AE9C6012}"/>
                </a:ext>
              </a:extLst>
            </p:cNvPr>
            <p:cNvSpPr txBox="1"/>
            <p:nvPr/>
          </p:nvSpPr>
          <p:spPr>
            <a:xfrm>
              <a:off x="5871339" y="3181389"/>
              <a:ext cx="2817786" cy="79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7000" spc="400" dirty="0">
                  <a:solidFill>
                    <a:schemeClr val="bg1"/>
                  </a:solidFill>
                  <a:latin typeface="Volvo Broad Pro Digital" panose="020B0606030202080204" pitchFamily="34" charset="0"/>
                </a:rPr>
                <a:t>123,000</a:t>
              </a:r>
              <a:endParaRPr lang="sv-SE" sz="7000" spc="400" dirty="0">
                <a:solidFill>
                  <a:schemeClr val="bg2"/>
                </a:solidFill>
                <a:latin typeface="Volvo Broad Pro Digital" panose="020B060603020208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C6B561CF-7AB6-C645-BB9B-A1F189DCDAAD}"/>
                </a:ext>
              </a:extLst>
            </p:cNvPr>
            <p:cNvSpPr txBox="1"/>
            <p:nvPr/>
          </p:nvSpPr>
          <p:spPr>
            <a:xfrm>
              <a:off x="5810269" y="3839694"/>
              <a:ext cx="2939926" cy="3770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Nákladných vozidiel Volvo </a:t>
              </a:r>
            </a:p>
            <a:p>
              <a:pPr algn="ctr">
                <a:lnSpc>
                  <a:spcPts val="1560"/>
                </a:lnSpc>
              </a:pPr>
              <a:r>
                <a:rPr lang="sk-SK" sz="1400" dirty="0" err="1">
                  <a:solidFill>
                    <a:schemeClr val="bg1"/>
                  </a:solidFill>
                </a:rPr>
                <a:t>vydodaných</a:t>
              </a:r>
              <a:r>
                <a:rPr lang="sk-SK" sz="1400" dirty="0">
                  <a:solidFill>
                    <a:schemeClr val="bg1"/>
                  </a:solidFill>
                </a:rPr>
                <a:t> na celom svete</a:t>
              </a:r>
              <a:endParaRPr lang="sv-SE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ruta 21">
              <a:extLst>
                <a:ext uri="{FF2B5EF4-FFF2-40B4-BE49-F238E27FC236}">
                  <a16:creationId xmlns:a16="http://schemas.microsoft.com/office/drawing/2014/main" id="{BBDCD55F-1A8C-0443-B236-D23B8112B767}"/>
                </a:ext>
              </a:extLst>
            </p:cNvPr>
            <p:cNvSpPr txBox="1"/>
            <p:nvPr/>
          </p:nvSpPr>
          <p:spPr>
            <a:xfrm>
              <a:off x="5704651" y="1472057"/>
              <a:ext cx="3151163" cy="22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Montážne závody v</a:t>
              </a:r>
              <a:endParaRPr lang="sv-S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6C33CB26-19DB-0E41-B337-A4DA733C1AF2}"/>
                </a:ext>
              </a:extLst>
            </p:cNvPr>
            <p:cNvSpPr txBox="1"/>
            <p:nvPr/>
          </p:nvSpPr>
          <p:spPr>
            <a:xfrm>
              <a:off x="6708073" y="1623274"/>
              <a:ext cx="1144319" cy="79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7200"/>
                </a:lnSpc>
              </a:pPr>
              <a:r>
                <a:rPr lang="en-US" sz="7000" spc="400" dirty="0">
                  <a:solidFill>
                    <a:schemeClr val="bg1"/>
                  </a:solidFill>
                  <a:latin typeface="Volvo Broad Pro Digital" panose="020B0606030202080204" pitchFamily="34" charset="0"/>
                </a:rPr>
                <a:t>13</a:t>
              </a:r>
              <a:endParaRPr lang="sv-SE" sz="7000" spc="400" dirty="0">
                <a:solidFill>
                  <a:schemeClr val="bg2"/>
                </a:solidFill>
                <a:latin typeface="Volvo Broad Pro Digital" panose="020B060603020208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ruta 23">
              <a:extLst>
                <a:ext uri="{FF2B5EF4-FFF2-40B4-BE49-F238E27FC236}">
                  <a16:creationId xmlns:a16="http://schemas.microsoft.com/office/drawing/2014/main" id="{ECD6FFD5-66A8-314A-AA00-472639C967D5}"/>
                </a:ext>
              </a:extLst>
            </p:cNvPr>
            <p:cNvSpPr txBox="1"/>
            <p:nvPr/>
          </p:nvSpPr>
          <p:spPr>
            <a:xfrm>
              <a:off x="6642570" y="2254776"/>
              <a:ext cx="1275324" cy="229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560"/>
                </a:lnSpc>
              </a:pPr>
              <a:r>
                <a:rPr lang="sk-SK" sz="1400" dirty="0">
                  <a:solidFill>
                    <a:schemeClr val="bg1"/>
                  </a:solidFill>
                </a:rPr>
                <a:t>krajinách</a:t>
              </a:r>
              <a:endParaRPr lang="sv-SE" sz="1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5" name="Rak 24">
              <a:extLst>
                <a:ext uri="{FF2B5EF4-FFF2-40B4-BE49-F238E27FC236}">
                  <a16:creationId xmlns:a16="http://schemas.microsoft.com/office/drawing/2014/main" id="{A8BA9DD7-D560-2F4B-8139-188A6D59C49A}"/>
                </a:ext>
              </a:extLst>
            </p:cNvPr>
            <p:cNvCxnSpPr>
              <a:cxnSpLocks/>
            </p:cNvCxnSpPr>
            <p:nvPr/>
          </p:nvCxnSpPr>
          <p:spPr>
            <a:xfrm>
              <a:off x="5756214" y="1313049"/>
              <a:ext cx="0" cy="2819935"/>
            </a:xfrm>
            <a:prstGeom prst="line">
              <a:avLst/>
            </a:prstGeom>
            <a:ln w="3175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ak 25">
              <a:extLst>
                <a:ext uri="{FF2B5EF4-FFF2-40B4-BE49-F238E27FC236}">
                  <a16:creationId xmlns:a16="http://schemas.microsoft.com/office/drawing/2014/main" id="{4563C1B2-350B-C146-860D-D822A98996AD}"/>
                </a:ext>
              </a:extLst>
            </p:cNvPr>
            <p:cNvCxnSpPr>
              <a:cxnSpLocks/>
            </p:cNvCxnSpPr>
            <p:nvPr/>
          </p:nvCxnSpPr>
          <p:spPr>
            <a:xfrm>
              <a:off x="3333401" y="1313049"/>
              <a:ext cx="0" cy="2819935"/>
            </a:xfrm>
            <a:prstGeom prst="line">
              <a:avLst/>
            </a:prstGeom>
            <a:ln w="3175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ak 26">
              <a:extLst>
                <a:ext uri="{FF2B5EF4-FFF2-40B4-BE49-F238E27FC236}">
                  <a16:creationId xmlns:a16="http://schemas.microsoft.com/office/drawing/2014/main" id="{E38EBCC6-63DF-BA45-8317-E903CDB0554F}"/>
                </a:ext>
              </a:extLst>
            </p:cNvPr>
            <p:cNvCxnSpPr>
              <a:cxnSpLocks/>
            </p:cNvCxnSpPr>
            <p:nvPr/>
          </p:nvCxnSpPr>
          <p:spPr>
            <a:xfrm>
              <a:off x="6058524" y="2634835"/>
              <a:ext cx="2443416" cy="0"/>
            </a:xfrm>
            <a:prstGeom prst="line">
              <a:avLst/>
            </a:prstGeom>
            <a:ln w="3175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ruta 27">
              <a:extLst>
                <a:ext uri="{FF2B5EF4-FFF2-40B4-BE49-F238E27FC236}">
                  <a16:creationId xmlns:a16="http://schemas.microsoft.com/office/drawing/2014/main" id="{5DEE0854-58A3-444D-BD27-81AC247C9A4F}"/>
                </a:ext>
              </a:extLst>
            </p:cNvPr>
            <p:cNvSpPr txBox="1"/>
            <p:nvPr/>
          </p:nvSpPr>
          <p:spPr>
            <a:xfrm>
              <a:off x="3239627" y="2170570"/>
              <a:ext cx="2664746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7000" spc="400">
                  <a:solidFill>
                    <a:schemeClr val="bg1"/>
                  </a:solidFill>
                  <a:latin typeface="Volvo Broad Pro Digital" panose="020B0606030202080204" pitchFamily="34" charset="0"/>
                  <a:cs typeface="Arial" panose="020B0604020202020204" pitchFamily="34" charset="0"/>
                </a:rPr>
                <a:t>MILLION</a:t>
              </a:r>
            </a:p>
          </p:txBody>
        </p:sp>
        <p:cxnSp>
          <p:nvCxnSpPr>
            <p:cNvPr id="29" name="Rak 28">
              <a:extLst>
                <a:ext uri="{FF2B5EF4-FFF2-40B4-BE49-F238E27FC236}">
                  <a16:creationId xmlns:a16="http://schemas.microsoft.com/office/drawing/2014/main" id="{1DBC7529-BF06-6045-9797-6CF24E9DD174}"/>
                </a:ext>
              </a:extLst>
            </p:cNvPr>
            <p:cNvCxnSpPr>
              <a:cxnSpLocks/>
            </p:cNvCxnSpPr>
            <p:nvPr/>
          </p:nvCxnSpPr>
          <p:spPr>
            <a:xfrm>
              <a:off x="623007" y="2634835"/>
              <a:ext cx="2443416" cy="0"/>
            </a:xfrm>
            <a:prstGeom prst="line">
              <a:avLst/>
            </a:prstGeom>
            <a:ln w="3175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ruta 29">
            <a:extLst>
              <a:ext uri="{FF2B5EF4-FFF2-40B4-BE49-F238E27FC236}">
                <a16:creationId xmlns:a16="http://schemas.microsoft.com/office/drawing/2014/main" id="{5A90C1A6-6CA9-DE4B-82B6-A53C0E52C131}"/>
              </a:ext>
            </a:extLst>
          </p:cNvPr>
          <p:cNvSpPr txBox="1"/>
          <p:nvPr/>
        </p:nvSpPr>
        <p:spPr>
          <a:xfrm>
            <a:off x="2743200" y="1025113"/>
            <a:ext cx="6705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cs typeface="Arial" panose="020B0604020202020204" pitchFamily="34" charset="0"/>
              </a:rPr>
              <a:t>Volvo Trucks </a:t>
            </a:r>
            <a:r>
              <a:rPr lang="sk-SK" sz="1600" dirty="0">
                <a:solidFill>
                  <a:schemeClr val="bg1"/>
                </a:solidFill>
                <a:cs typeface="Arial" panose="020B0604020202020204" pitchFamily="34" charset="0"/>
              </a:rPr>
              <a:t>v číslach</a:t>
            </a:r>
            <a:endParaRPr lang="sv-SE" sz="1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9DE68500-0612-AC4D-A920-22B33D30C38A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C53012D-6694-4197-BFDA-F34432F2B269}" type="datetime1">
              <a:rPr lang="sv-SE" smtClean="0"/>
              <a:t>2022-11-06</a:t>
            </a:fld>
            <a:endParaRPr lang="en-US" dirty="0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9F0D56C-9C6B-0A42-9C63-1EEABA17485C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Department name | Document name/ Issuer | Classification</a:t>
            </a:r>
            <a:endParaRPr lang="en-US" dirty="0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F71D5B7-0F21-DD46-B42F-E1E73FB7386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F4BB9EDD-1740-4E4A-8601-A7D0893F42E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89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CBEEC0-E2B0-420E-B961-BF01D9BA1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4" y="967048"/>
            <a:ext cx="4075824" cy="456400"/>
          </a:xfrm>
        </p:spPr>
        <p:txBody>
          <a:bodyPr/>
          <a:lstStyle/>
          <a:p>
            <a:r>
              <a:rPr lang="sk-SK" dirty="0"/>
              <a:t>Metán ako GHG   80xCO2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E9C409C1-C95A-4D80-AC3E-0A38116C6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73740" y="6510177"/>
            <a:ext cx="466725" cy="154800"/>
          </a:xfrm>
        </p:spPr>
        <p:txBody>
          <a:bodyPr/>
          <a:lstStyle/>
          <a:p>
            <a:fld id="{1A48B6B9-208B-4632-BEF9-204970A2537F}" type="slidenum">
              <a:rPr lang="en-US" noProof="0" smtClean="0"/>
              <a:pPr/>
              <a:t>9</a:t>
            </a:fld>
            <a:endParaRPr lang="en-US" noProof="0" dirty="0"/>
          </a:p>
        </p:txBody>
      </p:sp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id="{60F7D1C6-6F4F-433B-904C-6E48B61EF5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2430308"/>
              </p:ext>
            </p:extLst>
          </p:nvPr>
        </p:nvGraphicFramePr>
        <p:xfrm>
          <a:off x="456431" y="1567543"/>
          <a:ext cx="5398394" cy="43234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Skupina 3">
            <a:extLst>
              <a:ext uri="{FF2B5EF4-FFF2-40B4-BE49-F238E27FC236}">
                <a16:creationId xmlns:a16="http://schemas.microsoft.com/office/drawing/2014/main" id="{ECE39226-5999-47A4-8A3A-FDF05D9F1B6A}"/>
              </a:ext>
            </a:extLst>
          </p:cNvPr>
          <p:cNvGrpSpPr/>
          <p:nvPr/>
        </p:nvGrpSpPr>
        <p:grpSpPr>
          <a:xfrm>
            <a:off x="6096000" y="1650177"/>
            <a:ext cx="5244465" cy="4092674"/>
            <a:chOff x="6096000" y="1670497"/>
            <a:chExt cx="5244465" cy="4092674"/>
          </a:xfrm>
        </p:grpSpPr>
        <p:graphicFrame>
          <p:nvGraphicFramePr>
            <p:cNvPr id="9" name="Graf 8">
              <a:extLst>
                <a:ext uri="{FF2B5EF4-FFF2-40B4-BE49-F238E27FC236}">
                  <a16:creationId xmlns:a16="http://schemas.microsoft.com/office/drawing/2014/main" id="{1B4379F1-13AC-48B0-B969-1DE53E2EF83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31066716"/>
                </p:ext>
              </p:extLst>
            </p:nvPr>
          </p:nvGraphicFramePr>
          <p:xfrm>
            <a:off x="6096000" y="1670497"/>
            <a:ext cx="4777740" cy="409267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BlokTextu 9">
              <a:extLst>
                <a:ext uri="{FF2B5EF4-FFF2-40B4-BE49-F238E27FC236}">
                  <a16:creationId xmlns:a16="http://schemas.microsoft.com/office/drawing/2014/main" id="{9EA82319-429D-4B7B-B194-B4895BA9324C}"/>
                </a:ext>
              </a:extLst>
            </p:cNvPr>
            <p:cNvSpPr txBox="1"/>
            <p:nvPr/>
          </p:nvSpPr>
          <p:spPr>
            <a:xfrm>
              <a:off x="8653462" y="1928088"/>
              <a:ext cx="920445" cy="316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14000"/>
                </a:lnSpc>
                <a:spcBef>
                  <a:spcPts val="952"/>
                </a:spcBef>
              </a:pPr>
              <a:r>
                <a:rPr lang="sk-SK" sz="1400" dirty="0"/>
                <a:t>Biopalivá</a:t>
              </a:r>
            </a:p>
          </p:txBody>
        </p:sp>
        <p:sp>
          <p:nvSpPr>
            <p:cNvPr id="13" name="BlokTextu 12">
              <a:extLst>
                <a:ext uri="{FF2B5EF4-FFF2-40B4-BE49-F238E27FC236}">
                  <a16:creationId xmlns:a16="http://schemas.microsoft.com/office/drawing/2014/main" id="{F856999E-466D-4D52-9994-132707538E0F}"/>
                </a:ext>
              </a:extLst>
            </p:cNvPr>
            <p:cNvSpPr txBox="1"/>
            <p:nvPr/>
          </p:nvSpPr>
          <p:spPr>
            <a:xfrm>
              <a:off x="10136299" y="2922782"/>
              <a:ext cx="1204166" cy="56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4000"/>
                </a:lnSpc>
                <a:spcBef>
                  <a:spcPts val="952"/>
                </a:spcBef>
              </a:pPr>
              <a:r>
                <a:rPr lang="sk-SK" sz="1400" dirty="0"/>
                <a:t>Spaľovanie biomasy</a:t>
              </a:r>
            </a:p>
          </p:txBody>
        </p:sp>
        <p:sp>
          <p:nvSpPr>
            <p:cNvPr id="14" name="BlokTextu 13">
              <a:extLst>
                <a:ext uri="{FF2B5EF4-FFF2-40B4-BE49-F238E27FC236}">
                  <a16:creationId xmlns:a16="http://schemas.microsoft.com/office/drawing/2014/main" id="{5BC06E2C-28DA-4AD0-80EE-362E2F2961F2}"/>
                </a:ext>
              </a:extLst>
            </p:cNvPr>
            <p:cNvSpPr txBox="1"/>
            <p:nvPr/>
          </p:nvSpPr>
          <p:spPr>
            <a:xfrm>
              <a:off x="9546668" y="2244137"/>
              <a:ext cx="577402" cy="316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14000"/>
                </a:lnSpc>
                <a:spcBef>
                  <a:spcPts val="952"/>
                </a:spcBef>
              </a:pPr>
              <a:r>
                <a:rPr lang="sk-SK" sz="1400" dirty="0"/>
                <a:t>Ryža</a:t>
              </a:r>
            </a:p>
          </p:txBody>
        </p:sp>
        <p:sp>
          <p:nvSpPr>
            <p:cNvPr id="15" name="BlokTextu 14">
              <a:extLst>
                <a:ext uri="{FF2B5EF4-FFF2-40B4-BE49-F238E27FC236}">
                  <a16:creationId xmlns:a16="http://schemas.microsoft.com/office/drawing/2014/main" id="{2E14072E-6085-4673-AB27-F8994780DDBD}"/>
                </a:ext>
              </a:extLst>
            </p:cNvPr>
            <p:cNvSpPr txBox="1"/>
            <p:nvPr/>
          </p:nvSpPr>
          <p:spPr>
            <a:xfrm>
              <a:off x="6885569" y="3386914"/>
              <a:ext cx="1340432" cy="316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14000"/>
                </a:lnSpc>
                <a:spcBef>
                  <a:spcPts val="952"/>
                </a:spcBef>
              </a:pPr>
              <a:r>
                <a:rPr lang="sk-SK" sz="1400" b="1" dirty="0">
                  <a:solidFill>
                    <a:schemeClr val="bg1"/>
                  </a:solidFill>
                </a:rPr>
                <a:t>Fosílne palivá</a:t>
              </a:r>
            </a:p>
          </p:txBody>
        </p:sp>
        <p:sp>
          <p:nvSpPr>
            <p:cNvPr id="16" name="BlokTextu 15">
              <a:extLst>
                <a:ext uri="{FF2B5EF4-FFF2-40B4-BE49-F238E27FC236}">
                  <a16:creationId xmlns:a16="http://schemas.microsoft.com/office/drawing/2014/main" id="{8ECD2636-6381-4833-B521-40420B567805}"/>
                </a:ext>
              </a:extLst>
            </p:cNvPr>
            <p:cNvSpPr txBox="1"/>
            <p:nvPr/>
          </p:nvSpPr>
          <p:spPr>
            <a:xfrm>
              <a:off x="7496315" y="4765360"/>
              <a:ext cx="1604927" cy="316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114000"/>
                </a:lnSpc>
                <a:spcBef>
                  <a:spcPts val="952"/>
                </a:spcBef>
              </a:pPr>
              <a:r>
                <a:rPr lang="sk-SK" sz="1400" b="1" dirty="0">
                  <a:solidFill>
                    <a:schemeClr val="bg1"/>
                  </a:solidFill>
                </a:rPr>
                <a:t>Živočíšna výroba</a:t>
              </a:r>
            </a:p>
          </p:txBody>
        </p:sp>
        <p:sp>
          <p:nvSpPr>
            <p:cNvPr id="17" name="BlokTextu 16">
              <a:extLst>
                <a:ext uri="{FF2B5EF4-FFF2-40B4-BE49-F238E27FC236}">
                  <a16:creationId xmlns:a16="http://schemas.microsoft.com/office/drawing/2014/main" id="{4ADB05AA-5D3E-4D7A-94BB-9C0B5524D6E7}"/>
                </a:ext>
              </a:extLst>
            </p:cNvPr>
            <p:cNvSpPr txBox="1"/>
            <p:nvPr/>
          </p:nvSpPr>
          <p:spPr>
            <a:xfrm>
              <a:off x="10124070" y="4519780"/>
              <a:ext cx="1148404" cy="5616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14000"/>
                </a:lnSpc>
                <a:spcBef>
                  <a:spcPts val="952"/>
                </a:spcBef>
              </a:pPr>
              <a:r>
                <a:rPr lang="sk-SK" sz="1400" dirty="0"/>
                <a:t>Odpad a smetiská</a:t>
              </a:r>
            </a:p>
          </p:txBody>
        </p:sp>
      </p:grpSp>
      <p:sp>
        <p:nvSpPr>
          <p:cNvPr id="18" name="BlokTextu 17">
            <a:extLst>
              <a:ext uri="{FF2B5EF4-FFF2-40B4-BE49-F238E27FC236}">
                <a16:creationId xmlns:a16="http://schemas.microsoft.com/office/drawing/2014/main" id="{AC15D669-5A6F-4142-BA12-5EF26E9E8697}"/>
              </a:ext>
            </a:extLst>
          </p:cNvPr>
          <p:cNvSpPr txBox="1"/>
          <p:nvPr/>
        </p:nvSpPr>
        <p:spPr>
          <a:xfrm>
            <a:off x="3662558" y="3587024"/>
            <a:ext cx="787395" cy="475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400" b="1" dirty="0">
                <a:solidFill>
                  <a:schemeClr val="bg1"/>
                </a:solidFill>
              </a:rPr>
              <a:t>CO</a:t>
            </a:r>
            <a:r>
              <a:rPr lang="sk-SK" sz="2400" b="1" baseline="-25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BlokTextu 18">
            <a:extLst>
              <a:ext uri="{FF2B5EF4-FFF2-40B4-BE49-F238E27FC236}">
                <a16:creationId xmlns:a16="http://schemas.microsoft.com/office/drawing/2014/main" id="{03908D97-68B6-40AF-AE0D-86CF8AB4B409}"/>
              </a:ext>
            </a:extLst>
          </p:cNvPr>
          <p:cNvSpPr txBox="1"/>
          <p:nvPr/>
        </p:nvSpPr>
        <p:spPr>
          <a:xfrm>
            <a:off x="1864238" y="4330983"/>
            <a:ext cx="780983" cy="475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400" b="1" dirty="0">
                <a:solidFill>
                  <a:schemeClr val="bg1"/>
                </a:solidFill>
              </a:rPr>
              <a:t>CH</a:t>
            </a:r>
            <a:r>
              <a:rPr lang="sk-SK" sz="2400" b="1" baseline="-250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0" name="BlokTextu 19">
            <a:extLst>
              <a:ext uri="{FF2B5EF4-FFF2-40B4-BE49-F238E27FC236}">
                <a16:creationId xmlns:a16="http://schemas.microsoft.com/office/drawing/2014/main" id="{55AEAABB-15FB-43EF-B190-3D45DC0F385B}"/>
              </a:ext>
            </a:extLst>
          </p:cNvPr>
          <p:cNvSpPr txBox="1"/>
          <p:nvPr/>
        </p:nvSpPr>
        <p:spPr>
          <a:xfrm>
            <a:off x="1669003" y="3478916"/>
            <a:ext cx="819455" cy="4758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4000"/>
              </a:lnSpc>
              <a:spcBef>
                <a:spcPts val="952"/>
              </a:spcBef>
            </a:pPr>
            <a:r>
              <a:rPr lang="sk-SK" sz="2400" b="1" dirty="0">
                <a:solidFill>
                  <a:schemeClr val="bg1"/>
                </a:solidFill>
              </a:rPr>
              <a:t>CFC</a:t>
            </a:r>
            <a:endParaRPr lang="sk-SK" sz="2400" b="1" baseline="-2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0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  <p:tag name="SELECTEDLANGUAGE" val="English U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CWKrQpGZ_HLPfrCtl2Wnw"/>
</p:tagLst>
</file>

<file path=ppt/theme/theme1.xml><?xml version="1.0" encoding="utf-8"?>
<a:theme xmlns:a="http://schemas.openxmlformats.org/drawingml/2006/main" name="Volvo Template">
  <a:themeElements>
    <a:clrScheme name="Volvo colors V3">
      <a:dk1>
        <a:srgbClr val="000000"/>
      </a:dk1>
      <a:lt1>
        <a:srgbClr val="FFFFFF"/>
      </a:lt1>
      <a:dk2>
        <a:srgbClr val="53565A"/>
      </a:dk2>
      <a:lt2>
        <a:srgbClr val="E8E5E3"/>
      </a:lt2>
      <a:accent1>
        <a:srgbClr val="202A44"/>
      </a:accent1>
      <a:accent2>
        <a:srgbClr val="A7A8A9"/>
      </a:accent2>
      <a:accent3>
        <a:srgbClr val="8DC9BF"/>
      </a:accent3>
      <a:accent4>
        <a:srgbClr val="678C96"/>
      </a:accent4>
      <a:accent5>
        <a:srgbClr val="A8D46B"/>
      </a:accent5>
      <a:accent6>
        <a:srgbClr val="53565A"/>
      </a:accent6>
      <a:hlink>
        <a:srgbClr val="396976"/>
      </a:hlink>
      <a:folHlink>
        <a:srgbClr val="96B0B6"/>
      </a:folHlink>
    </a:clrScheme>
    <a:fontScheme name="Volvo">
      <a:majorFont>
        <a:latin typeface="Volvo Novum Medium"/>
        <a:ea typeface=""/>
        <a:cs typeface=""/>
      </a:majorFont>
      <a:minorFont>
        <a:latin typeface="Volvo Novum Semi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9050">
          <a:noFill/>
        </a:ln>
      </a:spPr>
      <a:bodyPr rtlCol="0" anchor="ctr"/>
      <a:lstStyle>
        <a:defPPr algn="ctr">
          <a:lnSpc>
            <a:spcPct val="114000"/>
          </a:lnSpc>
          <a:spcBef>
            <a:spcPts val="952"/>
          </a:spcBef>
          <a:defRPr sz="14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rgbClr val="888B8D"/>
          </a:solidFill>
          <a:headEnd type="none" w="med" len="med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114000"/>
          </a:lnSpc>
          <a:spcBef>
            <a:spcPts val="952"/>
          </a:spcBef>
          <a:defRPr sz="1400" dirty="0" err="1" smtClean="0"/>
        </a:defPPr>
      </a:lstStyle>
    </a:txDef>
  </a:objectDefaults>
  <a:extraClrSchemeLst/>
  <a:custClrLst>
    <a:custClr name="Volvo Grey One">
      <a:srgbClr val="E1DFDD"/>
    </a:custClr>
    <a:custClr name="Volvo Leaf One">
      <a:srgbClr val="C8E691"/>
    </a:custClr>
    <a:custClr name="Volvo Teal One">
      <a:srgbClr val="B8DED8"/>
    </a:custClr>
    <a:custClr name="Volvo Flow One">
      <a:srgbClr val="396976"/>
    </a:custClr>
    <a:custClr name="Volvo Dark Blue">
      <a:srgbClr val="202A44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olvo Grey Two">
      <a:srgbClr val="A7A8A9"/>
    </a:custClr>
    <a:custClr name="Volvo Leaf Two">
      <a:srgbClr val="A8D46B"/>
    </a:custClr>
    <a:custClr name="Volvo Teal Two">
      <a:srgbClr val="8DC9BF"/>
    </a:custClr>
    <a:custClr name="Volvo Flow Two">
      <a:srgbClr val="678C96"/>
    </a:custClr>
    <a:custClr name="Volvo Black">
      <a:srgbClr val="00000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olvo Grey Three">
      <a:srgbClr val="888B8D"/>
    </a:custClr>
    <a:custClr name="Volvo Leaf Three">
      <a:srgbClr val="8FC54E"/>
    </a:custClr>
    <a:custClr name="Volvo Teal Three">
      <a:srgbClr val="66B3A6"/>
    </a:custClr>
    <a:custClr name="Volvo Flow Three">
      <a:srgbClr val="96B0B6"/>
    </a:custClr>
    <a:custClr name="Volvo White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olvo Grey Four">
      <a:srgbClr val="53565A"/>
    </a:custClr>
    <a:custClr name="Volvo Leaf Four">
      <a:srgbClr val="78B833"/>
    </a:custClr>
    <a:custClr name="Volvo Teal Fours">
      <a:srgbClr val="50A294"/>
    </a:custClr>
    <a:custClr name="Volvo Flow Four">
      <a:srgbClr val="C3D2D6"/>
    </a:custClr>
  </a:custClrLst>
  <a:extLst>
    <a:ext uri="{05A4C25C-085E-4340-85A3-A5531E510DB2}">
      <thm15:themeFamily xmlns:thm15="http://schemas.microsoft.com/office/thememl/2012/main" name="Volvo Group_template_new_20210901.potx" id="{F5602CD0-50A1-4902-9886-89B4FDDA0C2B}" vid="{F0B3A50A-5579-4587-A220-FA12069062F6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616161"/>
      </a:dk2>
      <a:lt2>
        <a:srgbClr val="9D9E9C"/>
      </a:lt2>
      <a:accent1>
        <a:srgbClr val="B1BCC8"/>
      </a:accent1>
      <a:accent2>
        <a:srgbClr val="627890"/>
      </a:accent2>
      <a:accent3>
        <a:srgbClr val="8FA8A0"/>
      </a:accent3>
      <a:accent4>
        <a:srgbClr val="C7D3D0"/>
      </a:accent4>
      <a:accent5>
        <a:srgbClr val="A65E6D"/>
      </a:accent5>
      <a:accent6>
        <a:srgbClr val="E5DAA2"/>
      </a:accent6>
      <a:hlink>
        <a:srgbClr val="627890"/>
      </a:hlink>
      <a:folHlink>
        <a:srgbClr val="7BA96B"/>
      </a:folHlink>
    </a:clrScheme>
    <a:fontScheme name="Office">
      <a:majorFont>
        <a:latin typeface="Volvo Novum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olvo Novum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616161"/>
      </a:dk2>
      <a:lt2>
        <a:srgbClr val="9D9E9C"/>
      </a:lt2>
      <a:accent1>
        <a:srgbClr val="B1BCC8"/>
      </a:accent1>
      <a:accent2>
        <a:srgbClr val="627890"/>
      </a:accent2>
      <a:accent3>
        <a:srgbClr val="8FA8A0"/>
      </a:accent3>
      <a:accent4>
        <a:srgbClr val="C7D3D0"/>
      </a:accent4>
      <a:accent5>
        <a:srgbClr val="A65E6D"/>
      </a:accent5>
      <a:accent6>
        <a:srgbClr val="E5DAA2"/>
      </a:accent6>
      <a:hlink>
        <a:srgbClr val="627890"/>
      </a:hlink>
      <a:folHlink>
        <a:srgbClr val="7BA96B"/>
      </a:folHlink>
    </a:clrScheme>
    <a:fontScheme name="Office">
      <a:majorFont>
        <a:latin typeface="Volvo Novum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Volvo Novum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525" row="0">
    <wetp:webextensionref xmlns:r="http://schemas.openxmlformats.org/officeDocument/2006/relationships" r:id="rId2"/>
  </wetp:taskpane>
  <wetp:taskpane dockstate="right" visibility="0" width="525" row="7">
    <wetp:webextensionref xmlns:r="http://schemas.openxmlformats.org/officeDocument/2006/relationships" r:id="rId3"/>
  </wetp:taskpane>
</wetp:taskpanes>
</file>

<file path=ppt/webextensions/webextension1.xml><?xml version="1.0" encoding="utf-8"?>
<we:webextension xmlns:we="http://schemas.microsoft.com/office/webextensions/webextension/2010/11" id="{30304466-7E58-2F4B-A123-2EB94F3AD1E7}">
  <we:reference id="c7e20c89-4013-4d62-9115-29318e7d1c34" version="3.1.0.43" store="EXCatalog" storeType="EXCatalog"/>
  <we:alternateReferences/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9B23F616-CC70-F74A-9DB5-448F7CA47BAF}">
  <we:reference id="wa104178141" version="4.0.0.8" store="en-GB" storeType="OMEX"/>
  <we:alternateReferences>
    <we:reference id="WA104178141" version="4.0.0.8" store="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32BD2EA2-93F5-4F77-A74D-BE9390B7782B}">
  <we:reference id="wa104178141" version="4.3.3.0" store="en-US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d4e4b11a41e4ad18569a6e9b835e219 xmlns="08cabe34-fb26-4e51-8592-1c849a33f59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English</TermName>
          <TermId xmlns="http://schemas.microsoft.com/office/infopath/2007/PartnerControls">2f0bb86f-0ec4-40cc-8497-e574f143f902</TermId>
        </TermInfo>
      </Terms>
    </jd4e4b11a41e4ad18569a6e9b835e219>
    <d8c28a7ee4fc414987a89bd808f519ca xmlns="2af3b793-b434-4d1f-abd1-55ce4b5242b1">
      <Terms xmlns="http://schemas.microsoft.com/office/infopath/2007/PartnerControls"/>
    </d8c28a7ee4fc414987a89bd808f519ca>
    <nff59776598a4d0491f21558febe6354 xmlns="2af3b793-b434-4d1f-abd1-55ce4b5242b1">
      <Terms xmlns="http://schemas.microsoft.com/office/infopath/2007/PartnerControls"/>
    </nff59776598a4d0491f21558febe6354>
    <d4e0445a8ab547cdad9fee84b0cac35c xmlns="2af3b793-b434-4d1f-abd1-55ce4b5242b1">
      <Terms xmlns="http://schemas.microsoft.com/office/infopath/2007/PartnerControls"/>
    </d4e0445a8ab547cdad9fee84b0cac35c>
    <je479b10adfb476fb3ec32e82c58b90d xmlns="2af3b793-b434-4d1f-abd1-55ce4b5242b1">
      <Terms xmlns="http://schemas.microsoft.com/office/infopath/2007/PartnerControls"/>
    </je479b10adfb476fb3ec32e82c58b90d>
    <ha5956d0923d4475b900c611051b9b31 xmlns="2af3b793-b434-4d1f-abd1-55ce4b5242b1">
      <Terms xmlns="http://schemas.microsoft.com/office/infopath/2007/PartnerControls">
        <TermInfo xmlns="http://schemas.microsoft.com/office/infopath/2007/PartnerControls">
          <TermName xmlns="http://schemas.microsoft.com/office/infopath/2007/PartnerControls">Global</TermName>
          <TermId xmlns="http://schemas.microsoft.com/office/infopath/2007/PartnerControls">0285aa3f-9e8c-47bf-b7b9-06bacc2a94bd</TermId>
        </TermInfo>
      </Terms>
    </ha5956d0923d4475b900c611051b9b31>
    <IDWOwner xmlns="2af3b793-b434-4d1f-abd1-55ce4b5242b1">
      <UserInfo>
        <DisplayName/>
        <AccountId xsi:nil="true"/>
        <AccountType/>
      </UserInfo>
    </IDWOwner>
    <IDWNextReviewDate xmlns="2af3b793-b434-4d1f-abd1-55ce4b5242b1" xsi:nil="true"/>
    <TaxCatchAll xmlns="2af3b793-b434-4d1f-abd1-55ce4b5242b1">
      <Value>5</Value>
      <Value>4</Value>
      <Value>3</Value>
      <Value>2</Value>
      <Value>1</Value>
    </TaxCatchAll>
    <hdd0f8cb929e4536b90628049e4da284 xmlns="2af3b793-b434-4d1f-abd1-55ce4b5242b1">
      <Terms xmlns="http://schemas.microsoft.com/office/infopath/2007/PartnerControls"/>
    </hdd0f8cb929e4536b90628049e4da284>
    <abb68db830a84d6db7a8a40c589c1d0b xmlns="2af3b793-b434-4d1f-abd1-55ce4b5242b1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Volvo Trucks, BK10000</TermName>
          <TermId xmlns="http://schemas.microsoft.com/office/infopath/2007/PartnerControls">00000000-0000-0000-d98b-da5d54bd1746</TermId>
        </TermInfo>
        <TermInfo xmlns="http://schemas.microsoft.com/office/infopath/2007/PartnerControls">
          <TermName xmlns="http://schemas.microsoft.com/office/infopath/2007/PartnerControls">Volvo Trucks, BK10000</TermName>
          <TermId xmlns="http://schemas.microsoft.com/office/infopath/2007/PartnerControls">00000000-0000-0000-d98b-da5d54bd1746</TermId>
        </TermInfo>
      </Terms>
    </abb68db830a84d6db7a8a40c589c1d0b>
    <ebbbab4cf323482ab8760f9da1dcabf1 xmlns="2af3b793-b434-4d1f-abd1-55ce4b5242b1">
      <Terms xmlns="http://schemas.microsoft.com/office/infopath/2007/PartnerControls">
        <TermInfo xmlns="http://schemas.microsoft.com/office/infopath/2007/PartnerControls">
          <TermName xmlns="http://schemas.microsoft.com/office/infopath/2007/PartnerControls">Organization</TermName>
          <TermId xmlns="http://schemas.microsoft.com/office/infopath/2007/PartnerControls">047a9d9f-f09b-4a91-96a2-4aa78fe51c5a</TermId>
        </TermInfo>
      </Terms>
    </ebbbab4cf323482ab8760f9da1dcabf1>
    <fe6a4a3f57c94183a99275dbc6253c95 xmlns="2af3b793-b434-4d1f-abd1-55ce4b5242b1">
      <Terms xmlns="http://schemas.microsoft.com/office/infopath/2007/PartnerControls">
        <TermInfo xmlns="http://schemas.microsoft.com/office/infopath/2007/PartnerControls">
          <TermName xmlns="http://schemas.microsoft.com/office/infopath/2007/PartnerControls">Volvo Trucks</TermName>
          <TermId xmlns="http://schemas.microsoft.com/office/infopath/2007/PartnerControls">e97c9ae5-7685-49ea-a90f-43eacf5b267b</TermId>
        </TermInfo>
      </Terms>
    </fe6a4a3f57c94183a99275dbc6253c95>
    <cba413d4bb0f4f51a8b0ec2a930c3e4a xmlns="08cabe34-fb26-4e51-8592-1c849a33f595">
      <Terms xmlns="http://schemas.microsoft.com/office/infopath/2007/PartnerControls"/>
    </cba413d4bb0f4f51a8b0ec2a930c3e4a>
    <IDWCategory xmlns="2af3b793-b434-4d1f-abd1-55ce4b5242b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Company Document" ma:contentTypeID="0x0101007A60771C5753A247A9E629B69FD0F51E02009201DE429BF0E84F9A7FCB94BF56B4C0" ma:contentTypeVersion="19" ma:contentTypeDescription="Document authorized by the company." ma:contentTypeScope="" ma:versionID="099fab9b2bdea1f75f1ca4c2e2481fb3">
  <xsd:schema xmlns:xsd="http://www.w3.org/2001/XMLSchema" xmlns:xs="http://www.w3.org/2001/XMLSchema" xmlns:p="http://schemas.microsoft.com/office/2006/metadata/properties" xmlns:ns2="2af3b793-b434-4d1f-abd1-55ce4b5242b1" xmlns:ns3="08cabe34-fb26-4e51-8592-1c849a33f595" xmlns:ns4="bb3e1c1a-6a4c-48e3-b4ad-f2658ddb160e" targetNamespace="http://schemas.microsoft.com/office/2006/metadata/properties" ma:root="true" ma:fieldsID="2c907dc293596c4fe64c66be395143e6" ns2:_="" ns3:_="" ns4:_="">
    <xsd:import namespace="2af3b793-b434-4d1f-abd1-55ce4b5242b1"/>
    <xsd:import namespace="08cabe34-fb26-4e51-8592-1c849a33f595"/>
    <xsd:import namespace="bb3e1c1a-6a4c-48e3-b4ad-f2658ddb160e"/>
    <xsd:element name="properties">
      <xsd:complexType>
        <xsd:sequence>
          <xsd:element name="documentManagement">
            <xsd:complexType>
              <xsd:all>
                <xsd:element ref="ns2:IDWOwner" minOccurs="0"/>
                <xsd:element ref="ns3:jd4e4b11a41e4ad18569a6e9b835e219" minOccurs="0"/>
                <xsd:element ref="ns2:TaxCatchAll" minOccurs="0"/>
                <xsd:element ref="ns2:TaxCatchAllLabel" minOccurs="0"/>
                <xsd:element ref="ns2:abb68db830a84d6db7a8a40c589c1d0b" minOccurs="0"/>
                <xsd:element ref="ns2:hdd0f8cb929e4536b90628049e4da284" minOccurs="0"/>
                <xsd:element ref="ns2:fe6a4a3f57c94183a99275dbc6253c95" minOccurs="0"/>
                <xsd:element ref="ns2:ha5956d0923d4475b900c611051b9b31" minOccurs="0"/>
                <xsd:element ref="ns2:ebbbab4cf323482ab8760f9da1dcabf1" minOccurs="0"/>
                <xsd:element ref="ns2:d8c28a7ee4fc414987a89bd808f519ca" minOccurs="0"/>
                <xsd:element ref="ns2:nff59776598a4d0491f21558febe6354" minOccurs="0"/>
                <xsd:element ref="ns2:d4e0445a8ab547cdad9fee84b0cac35c" minOccurs="0"/>
                <xsd:element ref="ns2:je479b10adfb476fb3ec32e82c58b90d" minOccurs="0"/>
                <xsd:element ref="ns3:cba413d4bb0f4f51a8b0ec2a930c3e4a" minOccurs="0"/>
                <xsd:element ref="ns2:IDWCategory" minOccurs="0"/>
                <xsd:element ref="ns2:IDWNextReviewDate" minOccurs="0"/>
                <xsd:element ref="ns4:MediaServiceMetadata" minOccurs="0"/>
                <xsd:element ref="ns4:MediaServiceFastMetadata" minOccurs="0"/>
                <xsd:element ref="ns4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f3b793-b434-4d1f-abd1-55ce4b5242b1" elementFormDefault="qualified">
    <xsd:import namespace="http://schemas.microsoft.com/office/2006/documentManagement/types"/>
    <xsd:import namespace="http://schemas.microsoft.com/office/infopath/2007/PartnerControls"/>
    <xsd:element name="IDWOwner" ma:index="8" nillable="true" ma:displayName="Owner" ma:description="" ma:list="UserInfo" ma:SharePointGroup="0" ma:internalName="IDW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TaxCatchAll" ma:index="10" nillable="true" ma:displayName="Taxonomy Catch All Column" ma:hidden="true" ma:list="{46041957-cadd-425c-a878-3ecb0c246f61}" ma:internalName="TaxCatchAll" ma:showField="CatchAllData" ma:web="08cabe34-fb26-4e51-8592-1c849a33f5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46041957-cadd-425c-a878-3ecb0c246f61}" ma:internalName="TaxCatchAllLabel" ma:readOnly="true" ma:showField="CatchAllDataLabel" ma:web="08cabe34-fb26-4e51-8592-1c849a33f5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abb68db830a84d6db7a8a40c589c1d0b" ma:index="13" nillable="true" ma:taxonomy="true" ma:internalName="abb68db830a84d6db7a8a40c589c1d0b" ma:taxonomyFieldName="IDWOrganisations" ma:displayName="Organisations" ma:fieldId="{abb68db8-30a8-4d6d-b7a8-a40c589c1d0b}" ma:taxonomyMulti="true" ma:sspId="87bda035-400f-4ee0-8922-1075bdfe8bff" ma:termSetId="2468add1-202a-4200-97a1-c0d2e18bbb8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dd0f8cb929e4536b90628049e4da284" ma:index="15" nillable="true" ma:taxonomy="true" ma:internalName="hdd0f8cb929e4536b90628049e4da284" ma:taxonomyFieldName="IDWFunctionalAreas" ma:displayName="Functional Areas" ma:fieldId="{1dd0f8cb-929e-4536-b906-28049e4da284}" ma:taxonomyMulti="true" ma:sspId="87bda035-400f-4ee0-8922-1075bdfe8bff" ma:termSetId="48144cbb-59fc-47e7-8b63-4d3903ca518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e6a4a3f57c94183a99275dbc6253c95" ma:index="17" nillable="true" ma:taxonomy="true" ma:internalName="fe6a4a3f57c94183a99275dbc6253c95" ma:taxonomyFieldName="IDWMainOrganisations" ma:displayName="Main Organisations" ma:fieldId="{fe6a4a3f-57c9-4183-a992-75dbc6253c95}" ma:taxonomyMulti="true" ma:sspId="87bda035-400f-4ee0-8922-1075bdfe8bff" ma:termSetId="f29a5056-eaa5-40fe-893b-7b34128b97a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a5956d0923d4475b900c611051b9b31" ma:index="19" nillable="true" ma:taxonomy="true" ma:internalName="ha5956d0923d4475b900c611051b9b31" ma:taxonomyFieldName="IDWLocations" ma:displayName="Locations" ma:fieldId="{1a5956d0-923d-4475-b900-c611051b9b31}" ma:taxonomyMulti="true" ma:sspId="87bda035-400f-4ee0-8922-1075bdfe8bff" ma:termSetId="9ae2070d-31b1-410c-8637-b2376bb935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bbbab4cf323482ab8760f9da1dcabf1" ma:index="21" nillable="true" ma:taxonomy="true" ma:internalName="ebbbab4cf323482ab8760f9da1dcabf1" ma:taxonomyFieldName="IDWTopics" ma:displayName="Topics" ma:fieldId="{ebbbab4c-f323-482a-b876-0f9da1dcabf1}" ma:taxonomyMulti="true" ma:sspId="87bda035-400f-4ee0-8922-1075bdfe8bff" ma:termSetId="1a342770-672b-4a67-9187-af2e3c2ad24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8c28a7ee4fc414987a89bd808f519ca" ma:index="23" nillable="true" ma:taxonomy="true" ma:internalName="d8c28a7ee4fc414987a89bd808f519ca" ma:taxonomyFieldName="IDWProducts" ma:displayName="Products" ma:fieldId="{d8c28a7e-e4fc-4149-87a8-9bd808f519ca}" ma:taxonomyMulti="true" ma:sspId="87bda035-400f-4ee0-8922-1075bdfe8bff" ma:termSetId="01c9d30d-5c11-411f-a510-97b88ab2f2a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ff59776598a4d0491f21558febe6354" ma:index="25" nillable="true" ma:taxonomy="true" ma:internalName="nff59776598a4d0491f21558febe6354" ma:taxonomyFieldName="IDWBrands" ma:displayName="Brands" ma:fieldId="{7ff59776-598a-4d04-91f2-1558febe6354}" ma:taxonomyMulti="true" ma:sspId="87bda035-400f-4ee0-8922-1075bdfe8bff" ma:termSetId="ab815faf-b6ef-408d-9cf4-df6f766fd80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4e0445a8ab547cdad9fee84b0cac35c" ma:index="27" nillable="true" ma:taxonomy="true" ma:internalName="d4e0445a8ab547cdad9fee84b0cac35c" ma:taxonomyFieldName="IDWRoles" ma:displayName="Roles" ma:fieldId="{d4e0445a-8ab5-47cd-ad9f-ee84b0cac35c}" ma:taxonomyMulti="true" ma:sspId="87bda035-400f-4ee0-8922-1075bdfe8bff" ma:termSetId="96fc0468-99a2-418c-85c7-074cf43fc6c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e479b10adfb476fb3ec32e82c58b90d" ma:index="29" nillable="true" ma:taxonomy="true" ma:internalName="je479b10adfb476fb3ec32e82c58b90d" ma:taxonomyFieldName="IDWProcesses" ma:displayName="Processes" ma:fieldId="{3e479b10-adfb-476f-b3ec-32e82c58b90d}" ma:taxonomyMulti="true" ma:sspId="87bda035-400f-4ee0-8922-1075bdfe8bff" ma:termSetId="055a5f29-e2ff-4f06-9fe0-4f873283375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DWCategory" ma:index="33" nillable="true" ma:displayName="Category" ma:format="Dropdown" ma:internalName="IDWCategory">
      <xsd:simpleType>
        <xsd:restriction base="dms:Choice">
          <xsd:enumeration value="Volvo Trucks"/>
        </xsd:restriction>
      </xsd:simpleType>
    </xsd:element>
    <xsd:element name="IDWNextReviewDate" ma:index="34" nillable="true" ma:displayName="Next Review Date" ma:description="The next date when the information, document or site is up for review" ma:format="DateOnly" ma:internalName="IDWNextReview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cabe34-fb26-4e51-8592-1c849a33f595" elementFormDefault="qualified">
    <xsd:import namespace="http://schemas.microsoft.com/office/2006/documentManagement/types"/>
    <xsd:import namespace="http://schemas.microsoft.com/office/infopath/2007/PartnerControls"/>
    <xsd:element name="jd4e4b11a41e4ad18569a6e9b835e219" ma:index="9" nillable="true" ma:taxonomy="true" ma:internalName="jd4e4b11a41e4ad18569a6e9b835e219" ma:taxonomyFieldName="IDWLanguage" ma:displayName="Language" ma:fieldId="{3d4e4b11-a41e-4ad1-8569-a6e9b835e219}" ma:sspId="87bda035-400f-4ee0-8922-1075bdfe8bff" ma:termSetId="660949b7-160f-45a8-b7fe-259c2352eb9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a413d4bb0f4f51a8b0ec2a930c3e4a" ma:index="31" ma:taxonomy="true" ma:internalName="cba413d4bb0f4f51a8b0ec2a930c3e4a" ma:taxonomyFieldName="IDWCompanyDocumentType" ma:displayName="Company Document Type" ma:fieldId="{cba413d4-bb0f-4f51-a8b0-ec2a930c3e4a}" ma:sspId="87bda035-400f-4ee0-8922-1075bdfe8bff" ma:termSetId="c2aad673-ad6d-4719-966d-cdae77716729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e1c1a-6a4c-48e3-b4ad-f2658ddb16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37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B5C620-1BAD-4B2B-9F3C-EBF261B9CC64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08cabe34-fb26-4e51-8592-1c849a33f595"/>
    <ds:schemaRef ds:uri="2af3b793-b434-4d1f-abd1-55ce4b5242b1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bb3e1c1a-6a4c-48e3-b4ad-f2658ddb160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49AA133-E5E6-4A7E-9904-9B6D1EBED4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614102-76DB-4598-A645-4E20D16F89A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af3b793-b434-4d1f-abd1-55ce4b5242b1"/>
    <ds:schemaRef ds:uri="08cabe34-fb26-4e51-8592-1c849a33f595"/>
    <ds:schemaRef ds:uri="bb3e1c1a-6a4c-48e3-b4ad-f2658ddb160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1841</Words>
  <Application>Microsoft Office PowerPoint</Application>
  <PresentationFormat>Širokouhlá</PresentationFormat>
  <Paragraphs>431</Paragraphs>
  <Slides>35</Slides>
  <Notes>17</Notes>
  <HiddenSlides>1</HiddenSlides>
  <MMClips>0</MMClips>
  <ScaleCrop>false</ScaleCrop>
  <HeadingPairs>
    <vt:vector size="8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35</vt:i4>
      </vt:variant>
    </vt:vector>
  </HeadingPairs>
  <TitlesOfParts>
    <vt:vector size="44" baseType="lpstr">
      <vt:lpstr>Arial</vt:lpstr>
      <vt:lpstr>Volvo Broad Pro</vt:lpstr>
      <vt:lpstr>Volvo Broad Pro Digital</vt:lpstr>
      <vt:lpstr>Calibri</vt:lpstr>
      <vt:lpstr>Volvo Novum Medium</vt:lpstr>
      <vt:lpstr>Volvo Novum</vt:lpstr>
      <vt:lpstr>Volvo Novum SemiLight</vt:lpstr>
      <vt:lpstr>Volvo Template</vt:lpstr>
      <vt:lpstr>think-cell Slide</vt:lpstr>
      <vt:lpstr>Prezentácia programu PowerPoint</vt:lpstr>
      <vt:lpstr>Prezentácia programu PowerPoint</vt:lpstr>
      <vt:lpstr>Vízie do budúcnosti</vt:lpstr>
      <vt:lpstr>Prezentácia programu PowerPoint</vt:lpstr>
      <vt:lpstr>100% fossil free Volvo Group vehicles from 2040</vt:lpstr>
      <vt:lpstr>Common Architecture and Shared Technology</vt:lpstr>
      <vt:lpstr>Segmentácia produktov</vt:lpstr>
      <vt:lpstr>Prezentácia programu PowerPoint</vt:lpstr>
      <vt:lpstr>Metán ako GHG   80xCO2</vt:lpstr>
      <vt:lpstr>Prezentácia programu PowerPoint</vt:lpstr>
      <vt:lpstr>Prezentácia programu PowerPoint</vt:lpstr>
      <vt:lpstr>Prezentácia programu PowerPoint</vt:lpstr>
      <vt:lpstr>H2 palivový článok</vt:lpstr>
      <vt:lpstr>CNG - LNG - Bioplyn </vt:lpstr>
      <vt:lpstr>Diesel+ LNG</vt:lpstr>
      <vt:lpstr>Kombinované vstrekovanie</vt:lpstr>
      <vt:lpstr>Elektrický modelový rad</vt:lpstr>
      <vt:lpstr>Prezentácia programu PowerPoint</vt:lpstr>
      <vt:lpstr>FL/FE Popis</vt:lpstr>
      <vt:lpstr>Usporiadanie batérií</vt:lpstr>
      <vt:lpstr>FL/FE under the surface</vt:lpstr>
      <vt:lpstr>Prezentácia programu PowerPoint</vt:lpstr>
      <vt:lpstr>Trakčné Batérie </vt:lpstr>
      <vt:lpstr>Dojazd pri nabití na 80%</vt:lpstr>
      <vt:lpstr>Stratégia nabíjania MDE</vt:lpstr>
      <vt:lpstr>Kompletná ťažká rada – FH, FM, FMX</vt:lpstr>
      <vt:lpstr>Rozloženie komponentov</vt:lpstr>
      <vt:lpstr>Hnací reťazec a batérie</vt:lpstr>
      <vt:lpstr>Prezentácia programu PowerPoint</vt:lpstr>
      <vt:lpstr>Prezentácia programu PowerPoint</vt:lpstr>
      <vt:lpstr>My Truck Electric</vt:lpstr>
      <vt:lpstr>Electric Range Simulator </vt:lpstr>
      <vt:lpstr>The importance of green electricity/energy</vt:lpstr>
      <vt:lpstr>How sustainable  are batteries?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Volvo Trucks Company Presentation</dc:title>
  <dc:creator/>
  <cp:lastModifiedBy/>
  <cp:revision>9</cp:revision>
  <dcterms:created xsi:type="dcterms:W3CDTF">2020-05-29T09:45:27Z</dcterms:created>
  <dcterms:modified xsi:type="dcterms:W3CDTF">2022-11-06T20:21:43Z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0x0101007A60771C5753A247A9E629B69FD0F51E02009201DE429BF0E84F9A7FCB94BF56B4C0</vt:lpwstr>
  </property>
  <property fmtid="{D5CDD505-2E9C-101B-9397-08002B2CF9AE}" pid="3" name="ViolinProcessTags">
    <vt:lpwstr/>
  </property>
  <property fmtid="{D5CDD505-2E9C-101B-9397-08002B2CF9AE}" pid="4" name="ViolinTags">
    <vt:lpwstr/>
  </property>
  <property fmtid="{D5CDD505-2E9C-101B-9397-08002B2CF9AE}" pid="5" name="ViolinOrganizationTags">
    <vt:lpwstr/>
  </property>
  <property fmtid="{D5CDD505-2E9C-101B-9397-08002B2CF9AE}" pid="6" name="ViolinLanguage">
    <vt:lpwstr>1;#English|87e31317-c6c6-4d28-86fe-780f9ae74b3b</vt:lpwstr>
  </property>
  <property fmtid="{D5CDD505-2E9C-101B-9397-08002B2CF9AE}" pid="7" name="IDWLanguage">
    <vt:lpwstr>1;#English|2f0bb86f-0ec4-40cc-8497-e574f143f902</vt:lpwstr>
  </property>
  <property fmtid="{D5CDD505-2E9C-101B-9397-08002B2CF9AE}" pid="8" name="IDWCompanyDocumentType">
    <vt:lpwstr/>
  </property>
  <property fmtid="{D5CDD505-2E9C-101B-9397-08002B2CF9AE}" pid="9" name="IDWProcesses">
    <vt:lpwstr/>
  </property>
  <property fmtid="{D5CDD505-2E9C-101B-9397-08002B2CF9AE}" pid="10" name="IDWBrands">
    <vt:lpwstr/>
  </property>
  <property fmtid="{D5CDD505-2E9C-101B-9397-08002B2CF9AE}" pid="11" name="IDWOrganisations">
    <vt:lpwstr>3;#Volvo Trucks, BK10000|00000000-0000-0000-d98b-da5d54bd1746;#3;#Volvo Trucks, BK10000|00000000-0000-0000-d98b-da5d54bd1746</vt:lpwstr>
  </property>
  <property fmtid="{D5CDD505-2E9C-101B-9397-08002B2CF9AE}" pid="12" name="IDWLocations">
    <vt:lpwstr>2;#Global|0285aa3f-9e8c-47bf-b7b9-06bacc2a94bd</vt:lpwstr>
  </property>
  <property fmtid="{D5CDD505-2E9C-101B-9397-08002B2CF9AE}" pid="13" name="IDWProducts">
    <vt:lpwstr/>
  </property>
  <property fmtid="{D5CDD505-2E9C-101B-9397-08002B2CF9AE}" pid="14" name="IDWTopics">
    <vt:lpwstr>5;#Organization|047a9d9f-f09b-4a91-96a2-4aa78fe51c5a</vt:lpwstr>
  </property>
  <property fmtid="{D5CDD505-2E9C-101B-9397-08002B2CF9AE}" pid="15" name="IDWFunctionalAreas">
    <vt:lpwstr/>
  </property>
  <property fmtid="{D5CDD505-2E9C-101B-9397-08002B2CF9AE}" pid="16" name="IDWMainOrganisations">
    <vt:lpwstr>4;#Volvo Trucks|e97c9ae5-7685-49ea-a90f-43eacf5b267b</vt:lpwstr>
  </property>
  <property fmtid="{D5CDD505-2E9C-101B-9397-08002B2CF9AE}" pid="17" name="IDWRoles">
    <vt:lpwstr/>
  </property>
  <property fmtid="{D5CDD505-2E9C-101B-9397-08002B2CF9AE}" pid="18" name="MSIP_Label_19540963-e559-4020-8a90-fe8a502c2801_Enabled">
    <vt:lpwstr>true</vt:lpwstr>
  </property>
  <property fmtid="{D5CDD505-2E9C-101B-9397-08002B2CF9AE}" pid="19" name="MSIP_Label_19540963-e559-4020-8a90-fe8a502c2801_SetDate">
    <vt:lpwstr>2021-03-25T13:05:51Z</vt:lpwstr>
  </property>
  <property fmtid="{D5CDD505-2E9C-101B-9397-08002B2CF9AE}" pid="20" name="MSIP_Label_19540963-e559-4020-8a90-fe8a502c2801_Method">
    <vt:lpwstr>Standard</vt:lpwstr>
  </property>
  <property fmtid="{D5CDD505-2E9C-101B-9397-08002B2CF9AE}" pid="21" name="MSIP_Label_19540963-e559-4020-8a90-fe8a502c2801_Name">
    <vt:lpwstr>19540963-e559-4020-8a90-fe8a502c2801</vt:lpwstr>
  </property>
  <property fmtid="{D5CDD505-2E9C-101B-9397-08002B2CF9AE}" pid="22" name="MSIP_Label_19540963-e559-4020-8a90-fe8a502c2801_SiteId">
    <vt:lpwstr>f25493ae-1c98-41d7-8a33-0be75f5fe603</vt:lpwstr>
  </property>
  <property fmtid="{D5CDD505-2E9C-101B-9397-08002B2CF9AE}" pid="23" name="MSIP_Label_19540963-e559-4020-8a90-fe8a502c2801_ActionId">
    <vt:lpwstr>87df6ec0-6b56-4a30-9a14-7e6842919deb</vt:lpwstr>
  </property>
  <property fmtid="{D5CDD505-2E9C-101B-9397-08002B2CF9AE}" pid="24" name="MSIP_Label_19540963-e559-4020-8a90-fe8a502c2801_ContentBits">
    <vt:lpwstr>0</vt:lpwstr>
  </property>
</Properties>
</file>