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98" r:id="rId2"/>
    <p:sldId id="357" r:id="rId3"/>
    <p:sldId id="386" r:id="rId4"/>
    <p:sldId id="360" r:id="rId5"/>
    <p:sldId id="294" r:id="rId6"/>
    <p:sldId id="362" r:id="rId7"/>
    <p:sldId id="361" r:id="rId8"/>
    <p:sldId id="363" r:id="rId9"/>
    <p:sldId id="371" r:id="rId10"/>
    <p:sldId id="364" r:id="rId11"/>
    <p:sldId id="372" r:id="rId12"/>
    <p:sldId id="366" r:id="rId13"/>
    <p:sldId id="369" r:id="rId14"/>
    <p:sldId id="389" r:id="rId15"/>
    <p:sldId id="390" r:id="rId16"/>
    <p:sldId id="391" r:id="rId17"/>
    <p:sldId id="392" r:id="rId18"/>
    <p:sldId id="395" r:id="rId19"/>
    <p:sldId id="393" r:id="rId20"/>
    <p:sldId id="394" r:id="rId21"/>
    <p:sldId id="3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296" y="6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F9AFF-C5B6-4798-8021-3FC5AF29745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A98A0-9280-42EA-A397-BB9E4143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9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127B9-EFF5-42F9-B693-3B667E9A8E7A}" type="slidenum">
              <a:rPr lang="en-US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6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127B9-EFF5-42F9-B693-3B667E9A8E7A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6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8E634-097C-4BE9-BEC3-4518F4DFC8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3B4388-6AF0-410A-BCCB-1A843B4745FF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3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3B4388-6AF0-410A-BCCB-1A843B4745FF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7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3B4388-6AF0-410A-BCCB-1A843B4745FF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74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3B4388-6AF0-410A-BCCB-1A843B4745FF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3B4388-6AF0-410A-BCCB-1A843B4745FF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4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5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2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3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8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0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2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2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2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A9BC2-9224-4D97-84BE-90F1E9636F5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D168-37FD-4D8F-B2E5-6BD0E9B2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tisek.simancik@savba.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bu.edu/cliveg/files/2016/04/zhu-greening-earth-ncc-2016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/>
          <p:cNvSpPr>
            <a:spLocks noChangeShapeType="1"/>
          </p:cNvSpPr>
          <p:nvPr/>
        </p:nvSpPr>
        <p:spPr bwMode="auto">
          <a:xfrm flipV="1">
            <a:off x="282391" y="5995438"/>
            <a:ext cx="8501903" cy="59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35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82390" y="5577750"/>
            <a:ext cx="824977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sk-SK" altLang="ja-JP" sz="1400" b="1" i="1" dirty="0" err="1" smtClean="0">
                <a:solidFill>
                  <a:srgbClr val="0070C0"/>
                </a:solidFill>
                <a:latin typeface="Arial" charset="0"/>
              </a:rPr>
              <a:t>Elektromobilita</a:t>
            </a:r>
            <a:r>
              <a:rPr lang="sk-SK" altLang="ja-JP" sz="1400" b="1" i="1" dirty="0" smtClean="0">
                <a:solidFill>
                  <a:srgbClr val="0070C0"/>
                </a:solidFill>
                <a:latin typeface="Arial" charset="0"/>
              </a:rPr>
              <a:t> na Slovensku – mobilita bez emisií                 </a:t>
            </a:r>
            <a:r>
              <a:rPr lang="en-US" sz="1350" b="1" dirty="0" smtClean="0"/>
              <a:t> </a:t>
            </a:r>
            <a:r>
              <a:rPr lang="sk-SK" sz="1350" b="1" dirty="0"/>
              <a:t>Bratislava</a:t>
            </a:r>
            <a:r>
              <a:rPr lang="en-US" sz="1350" b="1" dirty="0"/>
              <a:t> –</a:t>
            </a:r>
            <a:r>
              <a:rPr lang="sk-SK" sz="1350" b="1" dirty="0"/>
              <a:t> </a:t>
            </a:r>
            <a:r>
              <a:rPr lang="en-US" sz="1350" b="1" dirty="0" smtClean="0"/>
              <a:t>7</a:t>
            </a:r>
            <a:r>
              <a:rPr lang="sk-SK" sz="1350" b="1" dirty="0" smtClean="0"/>
              <a:t>.</a:t>
            </a:r>
            <a:r>
              <a:rPr lang="en-US" sz="1350" b="1" dirty="0" smtClean="0"/>
              <a:t>1</a:t>
            </a:r>
            <a:r>
              <a:rPr lang="sk-SK" sz="1350" b="1" dirty="0" smtClean="0"/>
              <a:t>1.2022</a:t>
            </a:r>
            <a:endParaRPr lang="en-US" sz="1350" b="1" dirty="0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94132" y="608930"/>
            <a:ext cx="890531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Aký by mal byť environmentálne prijateľný elektromobil?</a:t>
            </a:r>
            <a:endParaRPr lang="sk-SK" altLang="ja-JP" sz="2000" b="1" i="1" dirty="0">
              <a:latin typeface="Arial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41753" y="3494236"/>
            <a:ext cx="3781985" cy="146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1500" b="1" i="1" dirty="0" err="1">
                <a:solidFill>
                  <a:srgbClr val="000099"/>
                </a:solidFill>
                <a:latin typeface="Arial" charset="0"/>
              </a:rPr>
              <a:t>Fero</a:t>
            </a:r>
            <a:r>
              <a:rPr lang="en-US" altLang="ja-JP" sz="1500" b="1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altLang="ja-JP" sz="1500" b="1" i="1" dirty="0" err="1">
                <a:solidFill>
                  <a:srgbClr val="000099"/>
                </a:solidFill>
                <a:latin typeface="Arial" charset="0"/>
              </a:rPr>
              <a:t>Siman</a:t>
            </a:r>
            <a:r>
              <a:rPr lang="sk-SK" altLang="ja-JP" sz="1500" b="1" i="1" dirty="0">
                <a:solidFill>
                  <a:srgbClr val="000099"/>
                </a:solidFill>
                <a:latin typeface="Arial" charset="0"/>
              </a:rPr>
              <a:t>čí</a:t>
            </a:r>
            <a:r>
              <a:rPr lang="en-US" altLang="ja-JP" sz="1500" b="1" i="1" dirty="0">
                <a:solidFill>
                  <a:srgbClr val="000099"/>
                </a:solidFill>
                <a:latin typeface="Arial" charset="0"/>
              </a:rPr>
              <a:t>k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ja-JP" sz="1350" i="1" dirty="0">
                <a:solidFill>
                  <a:srgbClr val="FF0000"/>
                </a:solidFill>
                <a:latin typeface="Arial" charset="0"/>
                <a:hlinkClick r:id="rId3"/>
              </a:rPr>
              <a:t>frantisek.simancik@savba.sk</a:t>
            </a:r>
            <a:endParaRPr lang="en-US" altLang="ja-JP" sz="1350" i="1" dirty="0">
              <a:solidFill>
                <a:srgbClr val="FF00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sk-SK" altLang="ja-JP" sz="1350" i="1" dirty="0" smtClean="0">
                <a:solidFill>
                  <a:srgbClr val="FF0000"/>
                </a:solidFill>
                <a:latin typeface="Arial" charset="0"/>
              </a:rPr>
              <a:t>Ústav materiálov </a:t>
            </a:r>
            <a:r>
              <a:rPr lang="sk-SK" altLang="ja-JP" sz="1350" i="1" dirty="0" err="1" smtClean="0">
                <a:solidFill>
                  <a:srgbClr val="FF0000"/>
                </a:solidFill>
                <a:latin typeface="Arial" charset="0"/>
              </a:rPr>
              <a:t>amechaniky</a:t>
            </a:r>
            <a:r>
              <a:rPr lang="sk-SK" altLang="ja-JP" sz="1350" i="1" dirty="0" smtClean="0">
                <a:solidFill>
                  <a:srgbClr val="FF0000"/>
                </a:solidFill>
                <a:latin typeface="Arial" charset="0"/>
              </a:rPr>
              <a:t> strojov Slovenská akadémia vied 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ja-JP" sz="1350" i="1" dirty="0" smtClean="0">
                <a:latin typeface="Arial" charset="0"/>
              </a:rPr>
              <a:t>D</a:t>
            </a:r>
            <a:r>
              <a:rPr lang="sk-SK" altLang="ja-JP" sz="1350" i="1" dirty="0" err="1">
                <a:latin typeface="Arial" charset="0"/>
              </a:rPr>
              <a:t>úbravská</a:t>
            </a:r>
            <a:r>
              <a:rPr lang="sk-SK" altLang="ja-JP" sz="1350" i="1" dirty="0">
                <a:latin typeface="Arial" charset="0"/>
              </a:rPr>
              <a:t> cesta 9/ 6319, 845 13 </a:t>
            </a:r>
            <a:r>
              <a:rPr lang="sk-SK" altLang="ja-JP" sz="1350" i="1" dirty="0" smtClean="0">
                <a:latin typeface="Arial" charset="0"/>
              </a:rPr>
              <a:t>Bratislava </a:t>
            </a:r>
            <a:r>
              <a:rPr lang="sk-SK" altLang="ja-JP" sz="1350" i="1" dirty="0">
                <a:latin typeface="Arial" charset="0"/>
              </a:rPr>
              <a:t>SK</a:t>
            </a:r>
            <a:endParaRPr lang="en-US" altLang="ja-JP" sz="1350" i="1" dirty="0">
              <a:latin typeface="Arial" charset="0"/>
            </a:endParaRPr>
          </a:p>
        </p:txBody>
      </p:sp>
      <p:pic>
        <p:nvPicPr>
          <p:cNvPr id="5126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7494" y="6146332"/>
            <a:ext cx="5211366" cy="450056"/>
          </a:xfrm>
          <a:noFill/>
        </p:spPr>
      </p:pic>
      <p:sp>
        <p:nvSpPr>
          <p:cNvPr id="8" name="Rectangle 7"/>
          <p:cNvSpPr/>
          <p:nvPr/>
        </p:nvSpPr>
        <p:spPr>
          <a:xfrm>
            <a:off x="7149089" y="6237167"/>
            <a:ext cx="15181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350" b="1" dirty="0" err="1"/>
              <a:t>www.umms.sav.sk</a:t>
            </a:r>
            <a:endParaRPr lang="sk-SK" sz="135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8295" y="1909864"/>
            <a:ext cx="4482030" cy="35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8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1" name="BlokTextu 20"/>
          <p:cNvSpPr txBox="1"/>
          <p:nvPr/>
        </p:nvSpPr>
        <p:spPr>
          <a:xfrm>
            <a:off x="4195497" y="6488668"/>
            <a:ext cx="4975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Zdroj</a:t>
            </a:r>
            <a:r>
              <a:rPr lang="en-US" sz="1600" i="1" dirty="0" smtClean="0"/>
              <a:t>: BP statistical review of world energy 2021</a:t>
            </a:r>
            <a:endParaRPr lang="en-US" sz="1600" i="1" dirty="0"/>
          </a:p>
        </p:txBody>
      </p:sp>
      <p:sp>
        <p:nvSpPr>
          <p:cNvPr id="26" name="BlokTextu 25"/>
          <p:cNvSpPr txBox="1"/>
          <p:nvPr/>
        </p:nvSpPr>
        <p:spPr>
          <a:xfrm>
            <a:off x="255498" y="49752"/>
            <a:ext cx="868679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Spotreba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sk-SK" sz="2400" b="1" dirty="0" smtClean="0">
                <a:solidFill>
                  <a:srgbClr val="C00000"/>
                </a:solidFill>
              </a:rPr>
              <a:t>primárnej obchodovateľnej </a:t>
            </a:r>
            <a:r>
              <a:rPr lang="en-US" sz="2400" b="1" dirty="0" err="1" smtClean="0">
                <a:solidFill>
                  <a:srgbClr val="C00000"/>
                </a:solidFill>
              </a:rPr>
              <a:t>energie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sk-SK" sz="2400" b="1" dirty="0" smtClean="0">
                <a:solidFill>
                  <a:srgbClr val="C00000"/>
                </a:solidFill>
              </a:rPr>
              <a:t>1995-2020 </a:t>
            </a:r>
            <a:r>
              <a:rPr lang="en-US" sz="2400" b="1" dirty="0" smtClean="0">
                <a:solidFill>
                  <a:srgbClr val="C00000"/>
                </a:solidFill>
              </a:rPr>
              <a:t>pod</a:t>
            </a:r>
            <a:r>
              <a:rPr lang="sk-SK" sz="2400" b="1" dirty="0" smtClean="0">
                <a:solidFill>
                  <a:srgbClr val="C00000"/>
                </a:solidFill>
              </a:rPr>
              <a:t>ľa zdrojov energie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56317" y="5816137"/>
            <a:ext cx="673444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Celkom 202</a:t>
            </a:r>
            <a:r>
              <a:rPr lang="en-US" b="1" i="1" dirty="0" smtClean="0">
                <a:solidFill>
                  <a:srgbClr val="FF0000"/>
                </a:solidFill>
              </a:rPr>
              <a:t>1</a:t>
            </a:r>
            <a:r>
              <a:rPr lang="sk-SK" b="1" i="1" dirty="0" smtClean="0">
                <a:solidFill>
                  <a:srgbClr val="FF0000"/>
                </a:solidFill>
              </a:rPr>
              <a:t>: </a:t>
            </a:r>
            <a:r>
              <a:rPr lang="en-US" b="1" i="1" dirty="0" smtClean="0">
                <a:solidFill>
                  <a:srgbClr val="FF0000"/>
                </a:solidFill>
              </a:rPr>
              <a:t>595</a:t>
            </a:r>
            <a:r>
              <a:rPr lang="sk-SK" b="1" i="1" dirty="0" smtClean="0">
                <a:solidFill>
                  <a:srgbClr val="FF0000"/>
                </a:solidFill>
              </a:rPr>
              <a:t> EJ</a:t>
            </a:r>
            <a:r>
              <a:rPr lang="en-US" b="1" i="1" dirty="0" smtClean="0">
                <a:solidFill>
                  <a:srgbClr val="FF0000"/>
                </a:solidFill>
              </a:rPr>
              <a:t> – </a:t>
            </a:r>
            <a:r>
              <a:rPr lang="en-US" b="1" i="1" dirty="0" err="1" smtClean="0">
                <a:solidFill>
                  <a:srgbClr val="FF0000"/>
                </a:solidFill>
              </a:rPr>
              <a:t>vzrast</a:t>
            </a:r>
            <a:r>
              <a:rPr lang="en-US" b="1" i="1" dirty="0" smtClean="0">
                <a:solidFill>
                  <a:srgbClr val="FF0000"/>
                </a:solidFill>
              </a:rPr>
              <a:t> o 2,4% </a:t>
            </a:r>
            <a:r>
              <a:rPr lang="en-US" b="1" i="1" dirty="0" err="1" smtClean="0">
                <a:solidFill>
                  <a:srgbClr val="FF0000"/>
                </a:solidFill>
              </a:rPr>
              <a:t>vo</a:t>
            </a:r>
            <a:r>
              <a:rPr lang="sk-SK" b="1" i="1" dirty="0" smtClean="0">
                <a:solidFill>
                  <a:srgbClr val="FF0000"/>
                </a:solidFill>
              </a:rPr>
              <a:t>či</a:t>
            </a:r>
            <a:r>
              <a:rPr lang="en-US" b="1" i="1" dirty="0" smtClean="0">
                <a:solidFill>
                  <a:srgbClr val="FF0000"/>
                </a:solidFill>
              </a:rPr>
              <a:t> 2019 </a:t>
            </a:r>
            <a:endParaRPr lang="sk-SK" b="1" i="1" dirty="0" smtClean="0">
              <a:solidFill>
                <a:srgbClr val="FF0000"/>
              </a:solidFill>
            </a:endParaRPr>
          </a:p>
          <a:p>
            <a:r>
              <a:rPr lang="sk-SK" b="1" i="1" dirty="0" smtClean="0">
                <a:solidFill>
                  <a:srgbClr val="FF0000"/>
                </a:solidFill>
              </a:rPr>
              <a:t>              </a:t>
            </a:r>
            <a:r>
              <a:rPr lang="en-US" b="1" i="1" dirty="0" smtClean="0"/>
              <a:t>2020: 556 EJ</a:t>
            </a:r>
            <a:r>
              <a:rPr lang="sk-SK" b="1" i="1" dirty="0" smtClean="0"/>
              <a:t> </a:t>
            </a:r>
            <a:r>
              <a:rPr lang="en-US" b="1" i="1" dirty="0" smtClean="0"/>
              <a:t>- </a:t>
            </a:r>
            <a:r>
              <a:rPr lang="sk-SK" b="1" i="1" dirty="0" smtClean="0"/>
              <a:t>pokles 4,5% </a:t>
            </a:r>
            <a:r>
              <a:rPr lang="en-US" b="1" i="1" dirty="0" smtClean="0"/>
              <a:t> </a:t>
            </a:r>
            <a:r>
              <a:rPr lang="sk-SK" b="1" i="1" dirty="0" smtClean="0"/>
              <a:t>voči</a:t>
            </a:r>
            <a:r>
              <a:rPr lang="en-US" b="1" i="1" dirty="0" smtClean="0"/>
              <a:t> 2019 (</a:t>
            </a:r>
            <a:r>
              <a:rPr lang="sk-SK" b="1" i="1" dirty="0" smtClean="0"/>
              <a:t>581EJ</a:t>
            </a:r>
            <a:r>
              <a:rPr lang="en-US" b="1" i="1" dirty="0" smtClean="0"/>
              <a:t>)</a:t>
            </a:r>
            <a:r>
              <a:rPr lang="sk-SK" b="1" i="1" dirty="0" smtClean="0"/>
              <a:t> vďaka pandémii</a:t>
            </a:r>
            <a:endParaRPr lang="en-US" b="1" i="1" dirty="0"/>
          </a:p>
        </p:txBody>
      </p:sp>
      <p:pic>
        <p:nvPicPr>
          <p:cNvPr id="28" name="Obrázok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94" y="964110"/>
            <a:ext cx="8468270" cy="48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12" y="1557638"/>
            <a:ext cx="5876370" cy="4022261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6461329" y="1714174"/>
            <a:ext cx="1828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>
                <a:solidFill>
                  <a:srgbClr val="000000"/>
                </a:solidFill>
              </a:rPr>
              <a:t>Source: IEA:, </a:t>
            </a:r>
            <a:r>
              <a:rPr lang="en-US" sz="1200" dirty="0"/>
              <a:t>19 Apr 2021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906001" y="344856"/>
            <a:ext cx="760599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C00000"/>
                </a:solidFill>
              </a:rPr>
              <a:t>Zmena potreby zdrojov primárnej energie 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>
                <a:solidFill>
                  <a:srgbClr val="C00000"/>
                </a:solidFill>
              </a:rPr>
              <a:t>PE) </a:t>
            </a:r>
            <a:r>
              <a:rPr lang="sk-SK" sz="2000" b="1" dirty="0" smtClean="0">
                <a:solidFill>
                  <a:srgbClr val="C00000"/>
                </a:solidFill>
              </a:rPr>
              <a:t>podľa regiónov v roku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2021 </a:t>
            </a:r>
            <a:r>
              <a:rPr lang="sk-SK" sz="2000" b="1" dirty="0" smtClean="0">
                <a:solidFill>
                  <a:srgbClr val="C00000"/>
                </a:solidFill>
              </a:rPr>
              <a:t>v porovnaní s </a:t>
            </a:r>
            <a:r>
              <a:rPr lang="sk-SK" sz="2000" b="1" dirty="0" err="1" smtClean="0">
                <a:solidFill>
                  <a:srgbClr val="C00000"/>
                </a:solidFill>
              </a:rPr>
              <a:t>predpandemickým</a:t>
            </a:r>
            <a:r>
              <a:rPr lang="sk-SK" sz="2000" b="1" dirty="0" smtClean="0">
                <a:solidFill>
                  <a:srgbClr val="C00000"/>
                </a:solidFill>
              </a:rPr>
              <a:t> rokom </a:t>
            </a:r>
            <a:r>
              <a:rPr lang="en-US" sz="2000" b="1" dirty="0" smtClean="0">
                <a:solidFill>
                  <a:srgbClr val="C00000"/>
                </a:solidFill>
              </a:rPr>
              <a:t>2019 </a:t>
            </a:r>
            <a:r>
              <a:rPr lang="en-US" sz="2000" b="1" dirty="0">
                <a:solidFill>
                  <a:srgbClr val="C00000"/>
                </a:solidFill>
              </a:rPr>
              <a:t>[%]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647141" y="1815354"/>
            <a:ext cx="136151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total</a:t>
            </a:r>
          </a:p>
          <a:p>
            <a:pPr algn="r"/>
            <a:r>
              <a:rPr lang="en-US" sz="1350" dirty="0"/>
              <a:t>nuclear</a:t>
            </a:r>
          </a:p>
          <a:p>
            <a:pPr algn="r"/>
            <a:r>
              <a:rPr lang="en-US" sz="1350" dirty="0"/>
              <a:t>renewables</a:t>
            </a:r>
          </a:p>
          <a:p>
            <a:pPr algn="r"/>
            <a:endParaRPr lang="en-US" sz="1350" dirty="0"/>
          </a:p>
          <a:p>
            <a:pPr algn="r"/>
            <a:r>
              <a:rPr lang="en-US" sz="1350" dirty="0"/>
              <a:t>gas</a:t>
            </a:r>
          </a:p>
          <a:p>
            <a:pPr algn="r"/>
            <a:r>
              <a:rPr lang="en-US" sz="1350" dirty="0"/>
              <a:t>coal</a:t>
            </a:r>
          </a:p>
          <a:p>
            <a:pPr algn="r"/>
            <a:endParaRPr lang="en-US" sz="1350" dirty="0"/>
          </a:p>
          <a:p>
            <a:pPr algn="r"/>
            <a:endParaRPr lang="en-US" sz="1350" dirty="0"/>
          </a:p>
          <a:p>
            <a:pPr algn="r"/>
            <a:r>
              <a:rPr lang="en-US" sz="1350" dirty="0"/>
              <a:t>oil</a:t>
            </a:r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2047318" y="1946464"/>
            <a:ext cx="1280831" cy="100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2042268" y="2085618"/>
            <a:ext cx="1094261" cy="222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2035543" y="2381452"/>
            <a:ext cx="1100984" cy="87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2042268" y="2680648"/>
            <a:ext cx="1094261" cy="2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V="1">
            <a:off x="2052350" y="2985247"/>
            <a:ext cx="1084176" cy="8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2052350" y="3608491"/>
            <a:ext cx="1084176" cy="2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/>
          <p:nvPr/>
        </p:nvSpPr>
        <p:spPr>
          <a:xfrm>
            <a:off x="134471" y="5854165"/>
            <a:ext cx="872041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Znížená potreba uhlia v </a:t>
            </a:r>
            <a:r>
              <a:rPr lang="en-US" sz="1600" b="1" dirty="0" smtClean="0"/>
              <a:t>US a </a:t>
            </a:r>
            <a:r>
              <a:rPr lang="en-US" sz="1600" b="1" dirty="0"/>
              <a:t>EU </a:t>
            </a:r>
            <a:r>
              <a:rPr lang="sk-SK" sz="1600" b="1" dirty="0" smtClean="0"/>
              <a:t>po pandémii bola kompletne nahradená spotrebou uhlia v Číne a Indii</a:t>
            </a:r>
            <a:r>
              <a:rPr lang="en-US" sz="1600" b="1" dirty="0" smtClean="0"/>
              <a:t>; </a:t>
            </a:r>
            <a:r>
              <a:rPr lang="sk-SK" sz="1600" b="1" dirty="0" smtClean="0"/>
              <a:t>celková globálna potreba </a:t>
            </a:r>
            <a:r>
              <a:rPr lang="en-US" sz="1600" b="1" dirty="0" smtClean="0"/>
              <a:t>PE </a:t>
            </a:r>
            <a:r>
              <a:rPr lang="sk-SK" sz="1600" b="1" dirty="0" smtClean="0"/>
              <a:t>sa oproti roku 2019 zvýšila. Z fosílnych palív sa globálne významnejšie znížila len potreba ropy.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699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6" name="Obdĺžnik 5">
            <a:extLst>
              <a:ext uri="{FF2B5EF4-FFF2-40B4-BE49-F238E27FC236}">
                <a16:creationId xmlns="" xmlns:a16="http://schemas.microsoft.com/office/drawing/2014/main" id="{D2B1814F-D421-1CB9-FC53-27DB8BCAB2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1805698"/>
            <a:ext cx="9144001" cy="419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3" name="BlokTextu 12">
            <a:extLst>
              <a:ext uri="{FF2B5EF4-FFF2-40B4-BE49-F238E27FC236}">
                <a16:creationId xmlns="" xmlns:a16="http://schemas.microsoft.com/office/drawing/2014/main" id="{2758FB9D-43C5-5C01-47C2-314390CD8045}"/>
              </a:ext>
            </a:extLst>
          </p:cNvPr>
          <p:cNvSpPr txBox="1"/>
          <p:nvPr/>
        </p:nvSpPr>
        <p:spPr>
          <a:xfrm>
            <a:off x="1051208" y="149823"/>
            <a:ext cx="605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Čo teda robíme zle?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42661"/>
              </p:ext>
            </p:extLst>
          </p:nvPr>
        </p:nvGraphicFramePr>
        <p:xfrm>
          <a:off x="203178" y="142674"/>
          <a:ext cx="756047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78" y="142674"/>
                        <a:ext cx="756047" cy="378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Obrázo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" y="1894381"/>
            <a:ext cx="4261566" cy="3423560"/>
          </a:xfrm>
          <a:prstGeom prst="rect">
            <a:avLst/>
          </a:prstGeom>
        </p:spPr>
      </p:pic>
      <p:sp>
        <p:nvSpPr>
          <p:cNvPr id="23" name="Obdĺžnik 22"/>
          <p:cNvSpPr/>
          <p:nvPr/>
        </p:nvSpPr>
        <p:spPr>
          <a:xfrm>
            <a:off x="75964" y="2892243"/>
            <a:ext cx="260359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13" dirty="0">
                <a:solidFill>
                  <a:srgbClr val="000000"/>
                </a:solidFill>
                <a:latin typeface="Myriad Pro"/>
              </a:rPr>
              <a:t>CO</a:t>
            </a:r>
            <a:r>
              <a:rPr lang="en-US" sz="1013" baseline="-25000" dirty="0">
                <a:solidFill>
                  <a:srgbClr val="000000"/>
                </a:solidFill>
                <a:latin typeface="Myriad Pro"/>
              </a:rPr>
              <a:t>2</a:t>
            </a:r>
            <a:r>
              <a:rPr lang="en-US" sz="1013" dirty="0">
                <a:solidFill>
                  <a:srgbClr val="000000"/>
                </a:solidFill>
                <a:latin typeface="Myriad Pro"/>
              </a:rPr>
              <a:t> + H</a:t>
            </a:r>
            <a:r>
              <a:rPr lang="en-US" sz="1013" baseline="-25000" dirty="0">
                <a:solidFill>
                  <a:srgbClr val="000000"/>
                </a:solidFill>
                <a:latin typeface="Myriad Pro"/>
              </a:rPr>
              <a:t>2</a:t>
            </a:r>
            <a:r>
              <a:rPr lang="en-US" sz="1013" dirty="0">
                <a:solidFill>
                  <a:srgbClr val="000000"/>
                </a:solidFill>
                <a:latin typeface="Myriad Pro"/>
              </a:rPr>
              <a:t>O + solar energy = C</a:t>
            </a:r>
            <a:r>
              <a:rPr lang="sk-SK" sz="1013" baseline="-25000" dirty="0">
                <a:solidFill>
                  <a:srgbClr val="000000"/>
                </a:solidFill>
                <a:latin typeface="Myriad Pro"/>
              </a:rPr>
              <a:t>6</a:t>
            </a:r>
            <a:r>
              <a:rPr lang="en-US" sz="1013" dirty="0">
                <a:solidFill>
                  <a:srgbClr val="000000"/>
                </a:solidFill>
                <a:latin typeface="Myriad Pro"/>
              </a:rPr>
              <a:t>H</a:t>
            </a:r>
            <a:r>
              <a:rPr lang="sk-SK" sz="1013" baseline="-25000" dirty="0">
                <a:solidFill>
                  <a:srgbClr val="000000"/>
                </a:solidFill>
                <a:latin typeface="Myriad Pro"/>
              </a:rPr>
              <a:t>12</a:t>
            </a:r>
            <a:r>
              <a:rPr lang="en-US" sz="1013" dirty="0">
                <a:solidFill>
                  <a:srgbClr val="000000"/>
                </a:solidFill>
                <a:latin typeface="Myriad Pro"/>
              </a:rPr>
              <a:t>O</a:t>
            </a:r>
            <a:r>
              <a:rPr lang="sk-SK" sz="1013" baseline="-25000" dirty="0">
                <a:solidFill>
                  <a:srgbClr val="000000"/>
                </a:solidFill>
                <a:latin typeface="Myriad Pro"/>
              </a:rPr>
              <a:t>6</a:t>
            </a:r>
            <a:r>
              <a:rPr lang="en-US" sz="1013" baseline="-250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1013" dirty="0">
                <a:solidFill>
                  <a:srgbClr val="000000"/>
                </a:solidFill>
                <a:latin typeface="Myriad Pro"/>
              </a:rPr>
              <a:t>+ O</a:t>
            </a:r>
            <a:r>
              <a:rPr lang="en-US" sz="1013" baseline="-25000" dirty="0">
                <a:solidFill>
                  <a:srgbClr val="000000"/>
                </a:solidFill>
                <a:latin typeface="Myriad Pro"/>
              </a:rPr>
              <a:t>2</a:t>
            </a:r>
            <a:endParaRPr lang="en-US" sz="1013" dirty="0"/>
          </a:p>
        </p:txBody>
      </p:sp>
      <p:sp>
        <p:nvSpPr>
          <p:cNvPr id="24" name="Obdĺžnik 23"/>
          <p:cNvSpPr/>
          <p:nvPr/>
        </p:nvSpPr>
        <p:spPr>
          <a:xfrm>
            <a:off x="1420012" y="3397866"/>
            <a:ext cx="2618024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13" dirty="0">
                <a:solidFill>
                  <a:srgbClr val="000000"/>
                </a:solidFill>
                <a:latin typeface="Myriad Pro"/>
              </a:rPr>
              <a:t>C</a:t>
            </a:r>
            <a:r>
              <a:rPr lang="sk-SK" sz="1013" baseline="-25000" dirty="0">
                <a:solidFill>
                  <a:srgbClr val="000000"/>
                </a:solidFill>
                <a:latin typeface="Myriad Pro"/>
              </a:rPr>
              <a:t>6</a:t>
            </a:r>
            <a:r>
              <a:rPr lang="en-US" sz="1013" dirty="0">
                <a:solidFill>
                  <a:srgbClr val="000000"/>
                </a:solidFill>
                <a:latin typeface="Myriad Pro"/>
              </a:rPr>
              <a:t>H</a:t>
            </a:r>
            <a:r>
              <a:rPr lang="sk-SK" sz="1013" baseline="-25000" dirty="0">
                <a:solidFill>
                  <a:srgbClr val="000000"/>
                </a:solidFill>
                <a:latin typeface="Myriad Pro"/>
              </a:rPr>
              <a:t>12</a:t>
            </a:r>
            <a:r>
              <a:rPr lang="en-US" sz="1013" dirty="0">
                <a:solidFill>
                  <a:srgbClr val="000000"/>
                </a:solidFill>
                <a:latin typeface="Myriad Pro"/>
              </a:rPr>
              <a:t>O</a:t>
            </a:r>
            <a:r>
              <a:rPr lang="sk-SK" sz="1013" baseline="-25000" dirty="0">
                <a:solidFill>
                  <a:srgbClr val="000000"/>
                </a:solidFill>
                <a:latin typeface="Myriad Pro"/>
              </a:rPr>
              <a:t>6 </a:t>
            </a:r>
            <a:r>
              <a:rPr lang="pt-BR" sz="1013" dirty="0">
                <a:solidFill>
                  <a:srgbClr val="000000"/>
                </a:solidFill>
                <a:latin typeface="Myriad Pro"/>
              </a:rPr>
              <a:t>+ O</a:t>
            </a:r>
            <a:r>
              <a:rPr lang="pt-BR" sz="1013" baseline="-25000" dirty="0">
                <a:solidFill>
                  <a:srgbClr val="000000"/>
                </a:solidFill>
                <a:latin typeface="Myriad Pro"/>
              </a:rPr>
              <a:t>2</a:t>
            </a:r>
            <a:r>
              <a:rPr lang="pt-BR" sz="1013" dirty="0">
                <a:solidFill>
                  <a:srgbClr val="000000"/>
                </a:solidFill>
                <a:latin typeface="Myriad Pro"/>
              </a:rPr>
              <a:t> = CO</a:t>
            </a:r>
            <a:r>
              <a:rPr lang="pt-BR" sz="1013" baseline="-25000" dirty="0">
                <a:solidFill>
                  <a:srgbClr val="000000"/>
                </a:solidFill>
                <a:latin typeface="Myriad Pro"/>
              </a:rPr>
              <a:t>2</a:t>
            </a:r>
            <a:r>
              <a:rPr lang="pt-BR" sz="1013" dirty="0">
                <a:solidFill>
                  <a:srgbClr val="000000"/>
                </a:solidFill>
                <a:latin typeface="Myriad Pro"/>
              </a:rPr>
              <a:t> + H</a:t>
            </a:r>
            <a:r>
              <a:rPr lang="pt-BR" sz="1013" baseline="-25000" dirty="0">
                <a:solidFill>
                  <a:srgbClr val="000000"/>
                </a:solidFill>
                <a:latin typeface="Myriad Pro"/>
              </a:rPr>
              <a:t>2</a:t>
            </a:r>
            <a:r>
              <a:rPr lang="pt-BR" sz="1013" dirty="0">
                <a:solidFill>
                  <a:srgbClr val="000000"/>
                </a:solidFill>
                <a:latin typeface="Myriad Pro"/>
              </a:rPr>
              <a:t>O + living energy</a:t>
            </a:r>
            <a:endParaRPr lang="en-US" sz="1013" dirty="0"/>
          </a:p>
        </p:txBody>
      </p:sp>
      <p:sp>
        <p:nvSpPr>
          <p:cNvPr id="25" name="Obdĺžnik 24"/>
          <p:cNvSpPr/>
          <p:nvPr/>
        </p:nvSpPr>
        <p:spPr>
          <a:xfrm>
            <a:off x="70856" y="5421262"/>
            <a:ext cx="4248853" cy="5078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sk-SK" sz="13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Ľudská populácia </a:t>
            </a:r>
            <a:r>
              <a:rPr lang="sk-SK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7.5 </a:t>
            </a:r>
            <a:r>
              <a:rPr lang="sk-SK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mld.)</a:t>
            </a: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3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potrebuje</a:t>
            </a:r>
            <a:r>
              <a:rPr lang="en-US" sz="13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~23 EJ/year </a:t>
            </a:r>
            <a:r>
              <a:rPr lang="sk-SK" sz="13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 v potrave aby prežila </a:t>
            </a: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(2000 kcal/day, 8,4MJ/day)</a:t>
            </a:r>
            <a:endParaRPr lang="en-US" sz="1350" dirty="0">
              <a:solidFill>
                <a:srgbClr val="C00000"/>
              </a:solidFill>
            </a:endParaRPr>
          </a:p>
        </p:txBody>
      </p:sp>
      <p:sp>
        <p:nvSpPr>
          <p:cNvPr id="32" name="Obdĺžnik 31"/>
          <p:cNvSpPr/>
          <p:nvPr/>
        </p:nvSpPr>
        <p:spPr>
          <a:xfrm>
            <a:off x="4364372" y="461963"/>
            <a:ext cx="4779628" cy="6322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spcBef>
                <a:spcPts val="506"/>
              </a:spcBef>
              <a:buFont typeface="Arial" panose="020B0604020202020204" pitchFamily="34" charset="0"/>
              <a:buChar char="•"/>
              <a:defRPr/>
            </a:pPr>
            <a:r>
              <a:rPr lang="sk-SK" sz="1600" dirty="0">
                <a:cs typeface="Arial" panose="020B0604020202020204" pitchFamily="34" charset="0"/>
              </a:rPr>
              <a:t>Na základné prežitie (stravu) človek potrebuje približne 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b="1" u="sng" dirty="0">
                <a:cs typeface="Arial" panose="020B0604020202020204" pitchFamily="34" charset="0"/>
              </a:rPr>
              <a:t>20-25 EJ/y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sk-SK" sz="1600" dirty="0">
                <a:cs typeface="Arial" panose="020B0604020202020204" pitchFamily="34" charset="0"/>
              </a:rPr>
              <a:t>ale kvôli civilizačnému komfortu konverguje viac ako </a:t>
            </a:r>
            <a:r>
              <a:rPr lang="en-US" sz="1600" b="1" u="sng" dirty="0">
                <a:cs typeface="Arial" panose="020B0604020202020204" pitchFamily="34" charset="0"/>
              </a:rPr>
              <a:t>550 EJ/y</a:t>
            </a:r>
            <a:r>
              <a:rPr lang="en-US" sz="1600" dirty="0">
                <a:cs typeface="Arial" panose="020B0604020202020204" pitchFamily="34" charset="0"/>
              </a:rPr>
              <a:t> prim</a:t>
            </a:r>
            <a:r>
              <a:rPr lang="sk-SK" sz="1600" dirty="0" err="1">
                <a:cs typeface="Arial" panose="020B0604020202020204" pitchFamily="34" charset="0"/>
              </a:rPr>
              <a:t>árnej</a:t>
            </a:r>
            <a:r>
              <a:rPr lang="sk-SK" sz="1600" dirty="0">
                <a:cs typeface="Arial" panose="020B0604020202020204" pitchFamily="34" charset="0"/>
              </a:rPr>
              <a:t> energie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sk-SK" sz="1600" dirty="0">
                <a:cs typeface="Arial" panose="020B0604020202020204" pitchFamily="34" charset="0"/>
              </a:rPr>
              <a:t>väčšinou z fosílnych palív</a:t>
            </a:r>
            <a:r>
              <a:rPr lang="en-US" sz="1600" dirty="0">
                <a:cs typeface="Arial" panose="020B0604020202020204" pitchFamily="34" charset="0"/>
              </a:rPr>
              <a:t> (~80</a:t>
            </a:r>
            <a:r>
              <a:rPr lang="en-US" sz="1600" dirty="0" smtClean="0">
                <a:cs typeface="Arial" panose="020B0604020202020204" pitchFamily="34" charset="0"/>
              </a:rPr>
              <a:t>%)</a:t>
            </a:r>
            <a:r>
              <a:rPr lang="sk-SK" sz="1600" dirty="0" smtClean="0">
                <a:cs typeface="Arial" panose="020B0604020202020204" pitchFamily="34" charset="0"/>
              </a:rPr>
              <a:t>. </a:t>
            </a:r>
            <a:endParaRPr lang="en-US" sz="1600" dirty="0">
              <a:cs typeface="Arial" panose="020B0604020202020204" pitchFamily="34" charset="0"/>
            </a:endParaRPr>
          </a:p>
          <a:p>
            <a:pPr marL="257175" indent="-257175">
              <a:spcBef>
                <a:spcPts val="506"/>
              </a:spcBef>
              <a:buFont typeface="Arial" panose="020B0604020202020204" pitchFamily="34" charset="0"/>
              <a:buChar char="•"/>
              <a:defRPr/>
            </a:pPr>
            <a:r>
              <a:rPr lang="sk-SK" sz="1600" dirty="0">
                <a:cs typeface="Arial" panose="020B0604020202020204" pitchFamily="34" charset="0"/>
              </a:rPr>
              <a:t>Počas posledných </a:t>
            </a:r>
            <a:r>
              <a:rPr lang="en-US" sz="1600" dirty="0">
                <a:cs typeface="Arial" panose="020B0604020202020204" pitchFamily="34" charset="0"/>
              </a:rPr>
              <a:t>150 </a:t>
            </a:r>
            <a:r>
              <a:rPr lang="sk-SK" sz="1600" dirty="0">
                <a:cs typeface="Arial" panose="020B0604020202020204" pitchFamily="34" charset="0"/>
              </a:rPr>
              <a:t>rokov človek uvoľnil obrovské množstvo energie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sk-SK" sz="1600" dirty="0">
                <a:cs typeface="Arial" panose="020B0604020202020204" pitchFamily="34" charset="0"/>
              </a:rPr>
              <a:t>ktorá by inak </a:t>
            </a:r>
            <a:r>
              <a:rPr lang="sk-SK" sz="1600" dirty="0" smtClean="0">
                <a:cs typeface="Arial" panose="020B0604020202020204" pitchFamily="34" charset="0"/>
              </a:rPr>
              <a:t>ostala </a:t>
            </a:r>
            <a:r>
              <a:rPr lang="sk-SK" sz="1600" dirty="0">
                <a:cs typeface="Arial" panose="020B0604020202020204" pitchFamily="34" charset="0"/>
              </a:rPr>
              <a:t>viazaná v chemickej väzbe uhľovodíkov</a:t>
            </a:r>
            <a:endParaRPr lang="en-US" sz="1600" dirty="0">
              <a:cs typeface="Arial" panose="020B0604020202020204" pitchFamily="34" charset="0"/>
            </a:endParaRPr>
          </a:p>
          <a:p>
            <a:pPr marL="257175" indent="-257175">
              <a:spcBef>
                <a:spcPts val="506"/>
              </a:spcBef>
              <a:buFont typeface="Arial" panose="020B0604020202020204" pitchFamily="34" charset="0"/>
              <a:buChar char="•"/>
              <a:defRPr/>
            </a:pPr>
            <a:r>
              <a:rPr lang="sk-SK" sz="1600" b="1" u="sng" dirty="0">
                <a:cs typeface="Arial" panose="020B0604020202020204" pitchFamily="34" charset="0"/>
              </a:rPr>
              <a:t>Väčšina tejto energie sa uvoľnila ako teplo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sk-SK" sz="1600" dirty="0">
                <a:cs typeface="Arial" panose="020B0604020202020204" pitchFamily="34" charset="0"/>
              </a:rPr>
              <a:t>ktoré prispieva </a:t>
            </a:r>
            <a:r>
              <a:rPr lang="sk-SK" sz="1600" dirty="0" err="1">
                <a:cs typeface="Arial" panose="020B0604020202020204" pitchFamily="34" charset="0"/>
              </a:rPr>
              <a:t>narušeni</a:t>
            </a:r>
            <a:r>
              <a:rPr lang="en-US" sz="1600" dirty="0">
                <a:cs typeface="Arial" panose="020B0604020202020204" pitchFamily="34" charset="0"/>
              </a:rPr>
              <a:t>u</a:t>
            </a:r>
            <a:r>
              <a:rPr lang="sk-SK" sz="1600" dirty="0">
                <a:cs typeface="Arial" panose="020B0604020202020204" pitchFamily="34" charset="0"/>
              </a:rPr>
              <a:t> dlhodobej tepelnej rovnováhy na Zemi, zvýšená teplota čiastočne prispieva aj prirodzenému uvoľňovaniu </a:t>
            </a:r>
            <a:r>
              <a:rPr lang="en-US" sz="1600" dirty="0">
                <a:cs typeface="Arial" panose="020B0604020202020204" pitchFamily="34" charset="0"/>
              </a:rPr>
              <a:t>CO</a:t>
            </a:r>
            <a:r>
              <a:rPr lang="en-US" sz="1600" baseline="-25000" dirty="0">
                <a:cs typeface="Arial" panose="020B0604020202020204" pitchFamily="34" charset="0"/>
              </a:rPr>
              <a:t>2</a:t>
            </a:r>
            <a:endParaRPr lang="en-US" sz="1600" dirty="0">
              <a:cs typeface="Arial" panose="020B0604020202020204" pitchFamily="34" charset="0"/>
            </a:endParaRPr>
          </a:p>
          <a:p>
            <a:pPr marL="257175" indent="-257175">
              <a:spcBef>
                <a:spcPts val="506"/>
              </a:spcBef>
              <a:buFont typeface="Arial" panose="020B0604020202020204" pitchFamily="34" charset="0"/>
              <a:buChar char="•"/>
              <a:defRPr/>
            </a:pPr>
            <a:r>
              <a:rPr lang="sk-SK" sz="1600" dirty="0">
                <a:cs typeface="Arial" panose="020B0604020202020204" pitchFamily="34" charset="0"/>
              </a:rPr>
              <a:t>Teplo uvoľňované ľudstvom v súčasnosti nie je zanedbateľné </a:t>
            </a:r>
            <a:r>
              <a:rPr lang="en-US" sz="1600" dirty="0">
                <a:cs typeface="Arial" panose="020B0604020202020204" pitchFamily="34" charset="0"/>
              </a:rPr>
              <a:t>: </a:t>
            </a:r>
            <a:r>
              <a:rPr lang="sk-SK" sz="1600" dirty="0">
                <a:cs typeface="Arial" panose="020B0604020202020204" pitchFamily="34" charset="0"/>
              </a:rPr>
              <a:t>je na úrovni </a:t>
            </a:r>
            <a:r>
              <a:rPr lang="en-US" sz="1600" dirty="0">
                <a:cs typeface="Arial" panose="020B0604020202020204" pitchFamily="34" charset="0"/>
              </a:rPr>
              <a:t>~40% </a:t>
            </a:r>
            <a:r>
              <a:rPr lang="sk-SK" sz="1600" dirty="0">
                <a:cs typeface="Arial" panose="020B0604020202020204" pitchFamily="34" charset="0"/>
              </a:rPr>
              <a:t>tepelného toku geotermálneho tepla cez zemskú kôru </a:t>
            </a:r>
            <a:r>
              <a:rPr lang="en-US" sz="1600" dirty="0">
                <a:cs typeface="Arial" panose="020B0604020202020204" pitchFamily="34" charset="0"/>
              </a:rPr>
              <a:t>(~1500 EJ, 47 ± 2 TW </a:t>
            </a:r>
            <a:r>
              <a:rPr lang="en-US" sz="1600" i="1" baseline="30000" dirty="0"/>
              <a:t>1</a:t>
            </a:r>
            <a:r>
              <a:rPr lang="en-US" sz="1600" dirty="0">
                <a:cs typeface="Arial" panose="020B0604020202020204" pitchFamily="34" charset="0"/>
              </a:rPr>
              <a:t>)</a:t>
            </a:r>
          </a:p>
          <a:p>
            <a:pPr marL="257175" indent="-257175">
              <a:spcBef>
                <a:spcPts val="506"/>
              </a:spcBef>
              <a:buFont typeface="Arial" panose="020B0604020202020204" pitchFamily="34" charset="0"/>
              <a:buChar char="•"/>
              <a:defRPr/>
            </a:pPr>
            <a:r>
              <a:rPr lang="sk-SK" sz="1600" dirty="0">
                <a:cs typeface="Arial" panose="020B0604020202020204" pitchFamily="34" charset="0"/>
              </a:rPr>
              <a:t>Okrem toho z fosílnych palív sa produkuje </a:t>
            </a:r>
            <a:r>
              <a:rPr lang="en-US" sz="1600" dirty="0">
                <a:cs typeface="Arial" panose="020B0604020202020204" pitchFamily="34" charset="0"/>
              </a:rPr>
              <a:t>CO</a:t>
            </a:r>
            <a:r>
              <a:rPr lang="en-US" sz="1600" baseline="-25000" dirty="0">
                <a:cs typeface="Arial" panose="020B0604020202020204" pitchFamily="34" charset="0"/>
              </a:rPr>
              <a:t>2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sk-SK" sz="1600" dirty="0">
                <a:cs typeface="Arial" panose="020B0604020202020204" pitchFamily="34" charset="0"/>
              </a:rPr>
              <a:t>ktoré zhoršuje schopnosť </a:t>
            </a:r>
            <a:r>
              <a:rPr lang="sk-SK" sz="1600" dirty="0" err="1">
                <a:cs typeface="Arial" panose="020B0604020202020204" pitchFamily="34" charset="0"/>
              </a:rPr>
              <a:t>povrc</a:t>
            </a:r>
            <a:r>
              <a:rPr lang="en-US" sz="1600" dirty="0">
                <a:cs typeface="Arial" panose="020B0604020202020204" pitchFamily="34" charset="0"/>
              </a:rPr>
              <a:t>h</a:t>
            </a:r>
            <a:r>
              <a:rPr lang="sk-SK" sz="1600" dirty="0">
                <a:cs typeface="Arial" panose="020B0604020202020204" pitchFamily="34" charset="0"/>
              </a:rPr>
              <a:t>u zeme toto dodatočné teplo vyžiariť do okolitého vesmíru</a:t>
            </a:r>
            <a:endParaRPr lang="en-US" sz="1600" dirty="0">
              <a:cs typeface="Arial" panose="020B0604020202020204" pitchFamily="34" charset="0"/>
            </a:endParaRPr>
          </a:p>
          <a:p>
            <a:pPr marL="257175" indent="-257175">
              <a:spcBef>
                <a:spcPts val="506"/>
              </a:spcBef>
              <a:buFont typeface="Arial" panose="020B0604020202020204" pitchFamily="34" charset="0"/>
              <a:buChar char="•"/>
              <a:defRPr/>
            </a:pPr>
            <a:r>
              <a:rPr lang="sk-SK" sz="1600" dirty="0">
                <a:cs typeface="Arial" panose="020B0604020202020204" pitchFamily="34" charset="0"/>
              </a:rPr>
              <a:t>V skutočnosti </a:t>
            </a:r>
            <a:r>
              <a:rPr lang="en-US" sz="1600" b="1" u="sng" dirty="0">
                <a:cs typeface="Arial" panose="020B0604020202020204" pitchFamily="34" charset="0"/>
              </a:rPr>
              <a:t>2/3 </a:t>
            </a:r>
            <a:r>
              <a:rPr lang="sk-SK" sz="1600" b="1" u="sng" dirty="0">
                <a:cs typeface="Arial" panose="020B0604020202020204" pitchFamily="34" charset="0"/>
              </a:rPr>
              <a:t>transformovanej energie chemickej väzby sa uvoľní zbytočne </a:t>
            </a:r>
            <a:r>
              <a:rPr lang="en-US" sz="1600" dirty="0">
                <a:cs typeface="Arial" panose="020B0604020202020204" pitchFamily="34" charset="0"/>
              </a:rPr>
              <a:t>a</a:t>
            </a:r>
            <a:r>
              <a:rPr lang="sk-SK" sz="1600" dirty="0" err="1">
                <a:cs typeface="Arial" panose="020B0604020202020204" pitchFamily="34" charset="0"/>
              </a:rPr>
              <a:t>ko</a:t>
            </a:r>
            <a:r>
              <a:rPr lang="sk-SK" sz="1600" dirty="0">
                <a:cs typeface="Arial" panose="020B0604020202020204" pitchFamily="34" charset="0"/>
              </a:rPr>
              <a:t> nevyužívané teplo </a:t>
            </a:r>
            <a:r>
              <a:rPr lang="sk-SK" sz="1600" dirty="0" smtClean="0">
                <a:cs typeface="Arial" panose="020B0604020202020204" pitchFamily="34" charset="0"/>
              </a:rPr>
              <a:t>v dôsledku malej účinnosti konverzných procesov. Takéto plytvanie energiou nerobí žiadny iný tvor na Zemi. Človek je z tohto pohľadu extrémne neprispôsobený podmienkam.  </a:t>
            </a:r>
            <a:endParaRPr lang="en-US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BlokTextu 12">
            <a:extLst>
              <a:ext uri="{FF2B5EF4-FFF2-40B4-BE49-F238E27FC236}">
                <a16:creationId xmlns="" xmlns:a16="http://schemas.microsoft.com/office/drawing/2014/main" id="{2758FB9D-43C5-5C01-47C2-314390CD8045}"/>
              </a:ext>
            </a:extLst>
          </p:cNvPr>
          <p:cNvSpPr txBox="1"/>
          <p:nvPr/>
        </p:nvSpPr>
        <p:spPr>
          <a:xfrm>
            <a:off x="1102387" y="194175"/>
            <a:ext cx="78437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100" dirty="0">
                <a:cs typeface="Arial" panose="020B0604020202020204" pitchFamily="34" charset="0"/>
              </a:rPr>
              <a:t>F</a:t>
            </a:r>
            <a:r>
              <a:rPr lang="en-US" sz="2100" dirty="0" err="1">
                <a:cs typeface="Arial" panose="020B0604020202020204" pitchFamily="34" charset="0"/>
              </a:rPr>
              <a:t>undament</a:t>
            </a:r>
            <a:r>
              <a:rPr lang="sk-SK" sz="2100" dirty="0" err="1">
                <a:cs typeface="Arial" panose="020B0604020202020204" pitchFamily="34" charset="0"/>
              </a:rPr>
              <a:t>álna</a:t>
            </a:r>
            <a:r>
              <a:rPr lang="sk-SK" sz="2100" dirty="0">
                <a:cs typeface="Arial" panose="020B0604020202020204" pitchFamily="34" charset="0"/>
              </a:rPr>
              <a:t> zmena neudržateľnej energetickej stratégie ľudstva je </a:t>
            </a:r>
            <a:r>
              <a:rPr lang="sk-SK" sz="2100" dirty="0" smtClean="0">
                <a:cs typeface="Arial" panose="020B0604020202020204" pitchFamily="34" charset="0"/>
              </a:rPr>
              <a:t>nevyhnutná, globálna elektrifikácia sa zatiaľ nejaví ako prijateľné východisko v dohľadnom čase </a:t>
            </a:r>
            <a:endParaRPr lang="sk-SK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458139"/>
              </p:ext>
            </p:extLst>
          </p:nvPr>
        </p:nvGraphicFramePr>
        <p:xfrm>
          <a:off x="203178" y="384720"/>
          <a:ext cx="756047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78" y="384720"/>
                        <a:ext cx="756047" cy="378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6"/>
          <p:cNvSpPr txBox="1"/>
          <p:nvPr/>
        </p:nvSpPr>
        <p:spPr>
          <a:xfrm>
            <a:off x="3769063" y="4078760"/>
            <a:ext cx="524870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sk-SK" sz="1600" b="1" u="sng" dirty="0">
                <a:solidFill>
                  <a:srgbClr val="FF0000"/>
                </a:solidFill>
              </a:rPr>
              <a:t>Neexistuje žiadna alternatívna primárna energia,</a:t>
            </a:r>
            <a:r>
              <a:rPr lang="en-US" sz="1600" b="1" u="sng" dirty="0">
                <a:solidFill>
                  <a:srgbClr val="FF0000"/>
                </a:solidFill>
              </a:rPr>
              <a:t> </a:t>
            </a:r>
            <a:r>
              <a:rPr lang="sk-SK" sz="1600" dirty="0"/>
              <a:t>ktorú by si ľudstvo mohlo len tak zobrať na pokrytie svojho komfortu, bez následkov na prirodzený kolobeh procesov na Zemi, ustálených dlhoročným vývojom </a:t>
            </a:r>
            <a:endParaRPr lang="en-US" sz="1600" i="1" dirty="0"/>
          </a:p>
          <a:p>
            <a:pPr marL="325041" indent="-325041" algn="ctr"/>
            <a:endParaRPr lang="sk-SK" sz="1600" b="1" dirty="0" smtClean="0">
              <a:solidFill>
                <a:srgbClr val="002060"/>
              </a:solidFill>
            </a:endParaRPr>
          </a:p>
          <a:p>
            <a:pPr marL="325041" indent="-325041" algn="ctr"/>
            <a:r>
              <a:rPr lang="sk-SK" sz="1600" b="1" u="sng" dirty="0" smtClean="0">
                <a:solidFill>
                  <a:srgbClr val="002060"/>
                </a:solidFill>
              </a:rPr>
              <a:t>Zmena energetickej stratégie je nevyhnutná</a:t>
            </a:r>
            <a:r>
              <a:rPr lang="en-US" sz="1600" b="1" dirty="0">
                <a:solidFill>
                  <a:srgbClr val="002060"/>
                </a:solidFill>
              </a:rPr>
              <a:t>!!!</a:t>
            </a: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2" y="1988377"/>
            <a:ext cx="3380780" cy="372637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20" name="TextBox 6"/>
          <p:cNvSpPr txBox="1"/>
          <p:nvPr/>
        </p:nvSpPr>
        <p:spPr>
          <a:xfrm>
            <a:off x="3832939" y="1355165"/>
            <a:ext cx="511316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25041" indent="-325041"/>
            <a:r>
              <a:rPr lang="sk-SK" sz="1600" b="1" dirty="0"/>
              <a:t>Globálna produkcia elektriny stále vyžaduje viac ako </a:t>
            </a:r>
            <a:r>
              <a:rPr lang="en-US" sz="1600" b="1" dirty="0"/>
              <a:t>60% </a:t>
            </a:r>
            <a:r>
              <a:rPr lang="sk-SK" sz="1600" b="1" dirty="0"/>
              <a:t>fosílnych palív </a:t>
            </a:r>
            <a:r>
              <a:rPr lang="en-US" sz="1600" b="1" dirty="0"/>
              <a:t>(</a:t>
            </a:r>
            <a:r>
              <a:rPr lang="sk-SK" sz="1600" b="1" dirty="0"/>
              <a:t>uhlie, plyn, ropa</a:t>
            </a:r>
            <a:r>
              <a:rPr lang="en-US" sz="1600" b="1" dirty="0"/>
              <a:t>)</a:t>
            </a:r>
          </a:p>
          <a:p>
            <a:pPr marL="325041" indent="-325041"/>
            <a:r>
              <a:rPr lang="sk-SK" sz="1600" b="1" dirty="0"/>
              <a:t>Účinnosť konverzie z týchto zdrojov je navyše pomerne nízka </a:t>
            </a:r>
            <a:r>
              <a:rPr lang="en-US" sz="1600" b="1" dirty="0"/>
              <a:t>~ 30% 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3838646" y="2460463"/>
            <a:ext cx="510746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Znižovanie </a:t>
            </a:r>
            <a:r>
              <a:rPr lang="sk-SK" sz="1600" b="1" dirty="0" err="1">
                <a:solidFill>
                  <a:srgbClr val="FF0000"/>
                </a:solidFill>
              </a:rPr>
              <a:t>antropogénnych</a:t>
            </a:r>
            <a:r>
              <a:rPr lang="sk-SK" sz="1600" b="1" dirty="0">
                <a:solidFill>
                  <a:srgbClr val="FF0000"/>
                </a:solidFill>
              </a:rPr>
              <a:t> emisií </a:t>
            </a:r>
            <a:r>
              <a:rPr lang="en-US" sz="1600" b="1" dirty="0">
                <a:solidFill>
                  <a:srgbClr val="FF0000"/>
                </a:solidFill>
              </a:rPr>
              <a:t>CO</a:t>
            </a:r>
            <a:r>
              <a:rPr 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sk-SK" sz="1600" b="1" dirty="0">
                <a:solidFill>
                  <a:srgbClr val="FF0000"/>
                </a:solidFill>
              </a:rPr>
              <a:t>pomocou elektriny získavanej konverziou </a:t>
            </a:r>
            <a:r>
              <a:rPr lang="sk-SK" sz="1600" b="1" dirty="0" smtClean="0">
                <a:solidFill>
                  <a:srgbClr val="FF0000"/>
                </a:solidFill>
              </a:rPr>
              <a:t>z alternatívnej </a:t>
            </a:r>
            <a:r>
              <a:rPr lang="sk-SK" sz="1600" b="1" dirty="0">
                <a:solidFill>
                  <a:srgbClr val="FF0000"/>
                </a:solidFill>
              </a:rPr>
              <a:t>formy </a:t>
            </a:r>
            <a:r>
              <a:rPr lang="sk-SK" sz="1600" b="1" dirty="0" smtClean="0">
                <a:solidFill>
                  <a:srgbClr val="FF0000"/>
                </a:solidFill>
              </a:rPr>
              <a:t>energie, ale s nižšou účinnosťou, ešte viac zvýši negatívny vplyv človeka na prirodzené procesy na Zemi, pretože sa skonvertuje väčšie množstvo primárnej energie, ktorá by sa prirodzene využila iným spôsobom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89731" y="5957969"/>
            <a:ext cx="88145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Hlavným cieľom musí byť </a:t>
            </a:r>
            <a:r>
              <a:rPr lang="sk-SK" b="1" dirty="0" err="1" smtClean="0"/>
              <a:t>zniženie</a:t>
            </a:r>
            <a:r>
              <a:rPr lang="sk-SK" b="1" dirty="0" smtClean="0"/>
              <a:t> celkovej potreby primárnej energie</a:t>
            </a:r>
          </a:p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Takéto zníženie </a:t>
            </a:r>
            <a:r>
              <a:rPr lang="sk-SK" b="1" i="1" dirty="0" err="1" smtClean="0">
                <a:solidFill>
                  <a:srgbClr val="FF0000"/>
                </a:solidFill>
              </a:rPr>
              <a:t>autpomaticky</a:t>
            </a:r>
            <a:r>
              <a:rPr lang="sk-SK" b="1" i="1" dirty="0" smtClean="0">
                <a:solidFill>
                  <a:srgbClr val="FF0000"/>
                </a:solidFill>
              </a:rPr>
              <a:t> povedie aj k zníženiu emisií. Naopak to neplatí !!!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5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/>
          </p:nvPr>
        </p:nvGraphicFramePr>
        <p:xfrm>
          <a:off x="4599590" y="3606242"/>
          <a:ext cx="4106917" cy="1638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5773"/>
                <a:gridCol w="851338"/>
                <a:gridCol w="819806"/>
              </a:tblGrid>
              <a:tr h="212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Fuel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kWh/kg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kWh/liter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Diesel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Petrol/gasoline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12.8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9.5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Liquefied petroleum gas (LPG)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CNG compressed natural gas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Hydrogen (H</a:t>
                      </a:r>
                      <a:r>
                        <a:rPr lang="en-US" sz="1400" u="none" strike="noStrike" baseline="-25000" dirty="0">
                          <a:effectLst/>
                        </a:rPr>
                        <a:t>2</a:t>
                      </a:r>
                      <a:r>
                        <a:rPr lang="en-US" sz="1400" u="none" strike="noStrike" dirty="0">
                          <a:effectLst/>
                        </a:rPr>
                        <a:t>) 700 bar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electric battery Tesla </a:t>
                      </a:r>
                      <a:r>
                        <a:rPr lang="en-US" sz="1400" u="none" strike="noStrike" dirty="0" smtClean="0">
                          <a:effectLst/>
                        </a:rPr>
                        <a:t>M3 </a:t>
                      </a:r>
                      <a:r>
                        <a:rPr lang="en-US" sz="1400" u="none" strike="noStrike" dirty="0">
                          <a:effectLst/>
                        </a:rPr>
                        <a:t>82 kWh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0.171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121204" y="356220"/>
            <a:ext cx="6928945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C00000"/>
                </a:solidFill>
              </a:rPr>
              <a:t>Ako je to v automobiloch??? </a:t>
            </a:r>
          </a:p>
          <a:p>
            <a:pPr algn="ctr"/>
            <a:r>
              <a:rPr lang="en-US" b="1" dirty="0" smtClean="0"/>
              <a:t>Prim</a:t>
            </a:r>
            <a:r>
              <a:rPr lang="sk-SK" b="1" dirty="0" err="1" smtClean="0"/>
              <a:t>árna</a:t>
            </a:r>
            <a:r>
              <a:rPr lang="sk-SK" b="1" dirty="0" smtClean="0"/>
              <a:t> energia potrebná na 500 km jazdy </a:t>
            </a:r>
            <a:r>
              <a:rPr lang="en-US" b="1" dirty="0" smtClean="0"/>
              <a:t>~</a:t>
            </a:r>
            <a:r>
              <a:rPr lang="en-US" b="1" dirty="0"/>
              <a:t>1800 kg </a:t>
            </a:r>
            <a:r>
              <a:rPr lang="sk-SK" b="1" dirty="0" smtClean="0"/>
              <a:t>auta</a:t>
            </a:r>
            <a:endParaRPr lang="en-US" b="1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/>
          </p:nvPr>
        </p:nvGraphicFramePr>
        <p:xfrm>
          <a:off x="497823" y="1524562"/>
          <a:ext cx="8185618" cy="1970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038"/>
                <a:gridCol w="1314506"/>
                <a:gridCol w="1404885"/>
                <a:gridCol w="827636"/>
                <a:gridCol w="1000555"/>
                <a:gridCol w="1432998"/>
              </a:tblGrid>
              <a:tr h="624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Fuel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amount </a:t>
                      </a:r>
                      <a:r>
                        <a:rPr lang="en-US" sz="1400" b="1" u="none" strike="noStrike" dirty="0">
                          <a:effectLst/>
                        </a:rPr>
                        <a:t>of </a:t>
                      </a:r>
                      <a:r>
                        <a:rPr lang="en-US" sz="1400" b="1" u="none" strike="noStrike" dirty="0" smtClean="0">
                          <a:effectLst/>
                        </a:rPr>
                        <a:t>fuel needed to drive 500 km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conversion efficiency in car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kWh in used fuel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primary energy needed kWh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overall </a:t>
                      </a:r>
                      <a:r>
                        <a:rPr lang="en-US" sz="1400" b="1" u="none" strike="noStrike" dirty="0">
                          <a:effectLst/>
                        </a:rPr>
                        <a:t>efficiency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diesel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 liters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FFFF00"/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petrol/gasoline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 liters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FFFF00"/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liquefied petroleum gas (LPG)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 liters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FFFF00"/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CNG compressed natural gas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21.8 kg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23.9%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FFFF00"/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hydrogen (H2) 700 bar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 kg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FFFF00"/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average electric battery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105 </a:t>
                      </a:r>
                      <a:r>
                        <a:rPr lang="en-US" sz="1400" u="none" strike="noStrike" dirty="0">
                          <a:effectLst/>
                        </a:rPr>
                        <a:t>kWh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85.0%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80682" y="3758015"/>
            <a:ext cx="4464425" cy="15465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b="1" u="sng" dirty="0"/>
              <a:t>Assumptions*: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C00000"/>
                </a:solidFill>
              </a:rPr>
              <a:t>actual mechanical energy </a:t>
            </a:r>
            <a:r>
              <a:rPr lang="en-US" sz="1350" b="1" dirty="0" smtClean="0">
                <a:solidFill>
                  <a:srgbClr val="C00000"/>
                </a:solidFill>
              </a:rPr>
              <a:t>needed</a:t>
            </a:r>
            <a:r>
              <a:rPr lang="sk-SK" sz="1350" b="1" dirty="0" smtClean="0">
                <a:solidFill>
                  <a:srgbClr val="C00000"/>
                </a:solidFill>
              </a:rPr>
              <a:t> </a:t>
            </a:r>
            <a:r>
              <a:rPr lang="sk-SK" sz="1350" b="1" dirty="0" err="1" smtClean="0">
                <a:solidFill>
                  <a:srgbClr val="C00000"/>
                </a:solidFill>
              </a:rPr>
              <a:t>for</a:t>
            </a:r>
            <a:r>
              <a:rPr lang="sk-SK" sz="1350" b="1" dirty="0" smtClean="0">
                <a:solidFill>
                  <a:srgbClr val="C00000"/>
                </a:solidFill>
              </a:rPr>
              <a:t> 500 km</a:t>
            </a:r>
            <a:r>
              <a:rPr lang="en-US" sz="1350" b="1" dirty="0" smtClean="0">
                <a:solidFill>
                  <a:srgbClr val="C00000"/>
                </a:solidFill>
              </a:rPr>
              <a:t>: </a:t>
            </a:r>
            <a:r>
              <a:rPr lang="en-US" sz="1350" b="1" dirty="0">
                <a:solidFill>
                  <a:srgbClr val="C00000"/>
                </a:solidFill>
              </a:rPr>
              <a:t>90 kWh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C00000"/>
                </a:solidFill>
              </a:rPr>
              <a:t>efficiency </a:t>
            </a:r>
            <a:r>
              <a:rPr lang="en-US" sz="1350" b="1" dirty="0" smtClean="0">
                <a:solidFill>
                  <a:srgbClr val="C00000"/>
                </a:solidFill>
              </a:rPr>
              <a:t>calculation</a:t>
            </a:r>
            <a:r>
              <a:rPr lang="sk-SK" sz="1350" b="1" dirty="0" smtClean="0">
                <a:solidFill>
                  <a:srgbClr val="C00000"/>
                </a:solidFill>
              </a:rPr>
              <a:t>s</a:t>
            </a:r>
            <a:r>
              <a:rPr lang="en-US" sz="1350" b="1" dirty="0" smtClean="0">
                <a:solidFill>
                  <a:srgbClr val="C00000"/>
                </a:solidFill>
              </a:rPr>
              <a:t> </a:t>
            </a:r>
            <a:r>
              <a:rPr lang="en-US" sz="1350" b="1" dirty="0">
                <a:solidFill>
                  <a:srgbClr val="C00000"/>
                </a:solidFill>
              </a:rPr>
              <a:t>for </a:t>
            </a:r>
            <a:r>
              <a:rPr lang="sk-SK" sz="1350" b="1" dirty="0" err="1" smtClean="0">
                <a:solidFill>
                  <a:srgbClr val="C00000"/>
                </a:solidFill>
              </a:rPr>
              <a:t>energy</a:t>
            </a:r>
            <a:r>
              <a:rPr lang="sk-SK" sz="1350" b="1" dirty="0" smtClean="0">
                <a:solidFill>
                  <a:srgbClr val="C00000"/>
                </a:solidFill>
              </a:rPr>
              <a:t> </a:t>
            </a:r>
            <a:r>
              <a:rPr lang="sk-SK" sz="1350" b="1" dirty="0" err="1" smtClean="0">
                <a:solidFill>
                  <a:srgbClr val="C00000"/>
                </a:solidFill>
              </a:rPr>
              <a:t>conversion</a:t>
            </a:r>
            <a:r>
              <a:rPr lang="sk-SK" sz="1350" b="1" dirty="0" smtClean="0">
                <a:solidFill>
                  <a:srgbClr val="C00000"/>
                </a:solidFill>
              </a:rPr>
              <a:t> </a:t>
            </a:r>
            <a:r>
              <a:rPr lang="sk-SK" sz="1350" b="1" dirty="0" err="1" smtClean="0">
                <a:solidFill>
                  <a:srgbClr val="C00000"/>
                </a:solidFill>
              </a:rPr>
              <a:t>processes</a:t>
            </a:r>
            <a:r>
              <a:rPr lang="en-US" sz="1350" b="1" dirty="0" smtClean="0">
                <a:solidFill>
                  <a:srgbClr val="C00000"/>
                </a:solidFill>
              </a:rPr>
              <a:t>:</a:t>
            </a:r>
            <a:endParaRPr lang="en-US" sz="1350" b="1" dirty="0">
              <a:solidFill>
                <a:srgbClr val="C00000"/>
              </a:solidFill>
            </a:endParaRPr>
          </a:p>
          <a:p>
            <a:pPr lvl="2"/>
            <a:r>
              <a:rPr lang="en-US" sz="1350" b="1" i="1" dirty="0">
                <a:solidFill>
                  <a:srgbClr val="C00000"/>
                </a:solidFill>
              </a:rPr>
              <a:t>electricity production: 30 %</a:t>
            </a:r>
          </a:p>
          <a:p>
            <a:pPr lvl="2"/>
            <a:r>
              <a:rPr lang="en-US" sz="1350" b="1" i="1" dirty="0">
                <a:solidFill>
                  <a:srgbClr val="C00000"/>
                </a:solidFill>
              </a:rPr>
              <a:t>battery charging: 85% </a:t>
            </a:r>
          </a:p>
          <a:p>
            <a:pPr lvl="2"/>
            <a:r>
              <a:rPr lang="en-US" sz="1350" b="1" i="1" dirty="0">
                <a:solidFill>
                  <a:srgbClr val="C00000"/>
                </a:solidFill>
              </a:rPr>
              <a:t>gas compression: 85%</a:t>
            </a:r>
          </a:p>
          <a:p>
            <a:pPr lvl="2"/>
            <a:r>
              <a:rPr lang="en-US" sz="1350" b="1" i="1" dirty="0">
                <a:solidFill>
                  <a:srgbClr val="C00000"/>
                </a:solidFill>
              </a:rPr>
              <a:t>manufacturing of petrol/diesel: 85%</a:t>
            </a:r>
          </a:p>
        </p:txBody>
      </p:sp>
      <p:sp>
        <p:nvSpPr>
          <p:cNvPr id="2" name="Obdĺžnik 1"/>
          <p:cNvSpPr/>
          <p:nvPr/>
        </p:nvSpPr>
        <p:spPr>
          <a:xfrm>
            <a:off x="460566" y="5607099"/>
            <a:ext cx="8061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/>
              <a:t>*Energy for raw material extraction and building of transport, production and filling/charging infrastructure is not included</a:t>
            </a:r>
          </a:p>
        </p:txBody>
      </p:sp>
    </p:spTree>
    <p:extLst>
      <p:ext uri="{BB962C8B-B14F-4D97-AF65-F5344CB8AC3E}">
        <p14:creationId xmlns:p14="http://schemas.microsoft.com/office/powerpoint/2010/main" val="11114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109080" y="1633072"/>
            <a:ext cx="7664430" cy="352917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675"/>
              </a:spcBef>
              <a:defRPr/>
            </a:pPr>
            <a:r>
              <a:rPr lang="sk-SK" sz="1500" b="1" u="sng" dirty="0" smtClean="0">
                <a:cs typeface="Arial" panose="020B0604020202020204" pitchFamily="34" charset="0"/>
              </a:rPr>
              <a:t>Výhody</a:t>
            </a:r>
            <a:endParaRPr lang="en-US" sz="1500" b="1" u="sng" dirty="0">
              <a:cs typeface="Arial" panose="020B0604020202020204" pitchFamily="34" charset="0"/>
            </a:endParaRP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sk-SK" sz="1500" dirty="0" smtClean="0">
                <a:cs typeface="Arial" panose="020B0604020202020204" pitchFamily="34" charset="0"/>
              </a:rPr>
              <a:t>Tradičný, osvedčený a dlhodobým vývojom optimalizovaný koncept</a:t>
            </a: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sk-SK" sz="1500" dirty="0" smtClean="0">
                <a:cs typeface="Arial" panose="020B0604020202020204" pitchFamily="34" charset="0"/>
              </a:rPr>
              <a:t>Existujúca čerpacia infraštruktúra </a:t>
            </a:r>
            <a:endParaRPr lang="en-US" sz="1500" dirty="0">
              <a:cs typeface="Arial" panose="020B0604020202020204" pitchFamily="34" charset="0"/>
            </a:endParaRP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sk-SK" sz="1500" dirty="0" smtClean="0">
                <a:cs typeface="Arial" panose="020B0604020202020204" pitchFamily="34" charset="0"/>
              </a:rPr>
              <a:t>Pripravený na používanie syntetického paliva</a:t>
            </a:r>
            <a:endParaRPr lang="en-US" sz="1500" dirty="0">
              <a:cs typeface="Arial" panose="020B0604020202020204" pitchFamily="34" charset="0"/>
            </a:endParaRPr>
          </a:p>
          <a:p>
            <a:pPr>
              <a:spcBef>
                <a:spcPts val="675"/>
              </a:spcBef>
              <a:defRPr/>
            </a:pPr>
            <a:endParaRPr lang="en-US" sz="1500" dirty="0">
              <a:cs typeface="Arial" panose="020B0604020202020204" pitchFamily="34" charset="0"/>
            </a:endParaRPr>
          </a:p>
          <a:p>
            <a:pPr>
              <a:spcBef>
                <a:spcPts val="675"/>
              </a:spcBef>
              <a:defRPr/>
            </a:pPr>
            <a:r>
              <a:rPr lang="sk-SK" sz="1500" b="1" u="sng" dirty="0" smtClean="0">
                <a:cs typeface="Arial" panose="020B0604020202020204" pitchFamily="34" charset="0"/>
              </a:rPr>
              <a:t>Nevýhody</a:t>
            </a:r>
            <a:endParaRPr lang="en-US" sz="1500" b="1" u="sng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cs typeface="Arial" panose="020B0604020202020204" pitchFamily="34" charset="0"/>
              </a:rPr>
              <a:t>Produkuje zostatkové teplo </a:t>
            </a:r>
            <a:r>
              <a:rPr lang="en-US" sz="1500" dirty="0" smtClean="0">
                <a:cs typeface="Arial" panose="020B0604020202020204" pitchFamily="34" charset="0"/>
              </a:rPr>
              <a:t>&gt; </a:t>
            </a:r>
            <a:r>
              <a:rPr lang="en-US" sz="1500" dirty="0">
                <a:cs typeface="Arial" panose="020B0604020202020204" pitchFamily="34" charset="0"/>
              </a:rPr>
              <a:t>60 % </a:t>
            </a:r>
            <a:r>
              <a:rPr lang="en-US" sz="1500" dirty="0" err="1" smtClean="0">
                <a:cs typeface="Arial" panose="020B0604020202020204" pitchFamily="34" charset="0"/>
              </a:rPr>
              <a:t>energ</a:t>
            </a:r>
            <a:r>
              <a:rPr lang="sk-SK" sz="1500" dirty="0" err="1" smtClean="0">
                <a:cs typeface="Arial" panose="020B0604020202020204" pitchFamily="34" charset="0"/>
              </a:rPr>
              <a:t>ie</a:t>
            </a:r>
            <a:r>
              <a:rPr lang="sk-SK" sz="1500" dirty="0" smtClean="0">
                <a:cs typeface="Arial" panose="020B0604020202020204" pitchFamily="34" charset="0"/>
              </a:rPr>
              <a:t> sa bez využitia  vyhodí priamo v aute</a:t>
            </a:r>
            <a:endParaRPr lang="en-US" sz="15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cs typeface="Arial" panose="020B0604020202020204" pitchFamily="34" charset="0"/>
              </a:rPr>
              <a:t>Emit</a:t>
            </a:r>
            <a:r>
              <a:rPr lang="sk-SK" sz="1500" dirty="0" smtClean="0">
                <a:cs typeface="Arial" panose="020B0604020202020204" pitchFamily="34" charset="0"/>
              </a:rPr>
              <a:t>uje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>
                <a:cs typeface="Arial" panose="020B0604020202020204" pitchFamily="34" charset="0"/>
              </a:rPr>
              <a:t>CO</a:t>
            </a:r>
            <a:r>
              <a:rPr lang="en-US" sz="1500" baseline="-25000" dirty="0">
                <a:cs typeface="Arial" panose="020B0604020202020204" pitchFamily="34" charset="0"/>
              </a:rPr>
              <a:t>2</a:t>
            </a:r>
            <a:r>
              <a:rPr lang="en-US" sz="1500" dirty="0">
                <a:cs typeface="Arial" panose="020B0604020202020204" pitchFamily="34" charset="0"/>
              </a:rPr>
              <a:t> and </a:t>
            </a:r>
            <a:r>
              <a:rPr lang="en-US" sz="1500" dirty="0" err="1">
                <a:cs typeface="Arial" panose="020B0604020202020204" pitchFamily="34" charset="0"/>
              </a:rPr>
              <a:t>NO</a:t>
            </a:r>
            <a:r>
              <a:rPr lang="en-US" sz="1500" baseline="-25000" dirty="0" err="1">
                <a:cs typeface="Arial" panose="020B0604020202020204" pitchFamily="34" charset="0"/>
              </a:rPr>
              <a:t>x</a:t>
            </a:r>
            <a:r>
              <a:rPr lang="en-US" sz="1500" dirty="0">
                <a:cs typeface="Arial" panose="020B0604020202020204" pitchFamily="34" charset="0"/>
              </a:rPr>
              <a:t> (</a:t>
            </a:r>
            <a:r>
              <a:rPr lang="en-US" sz="1500" dirty="0" smtClean="0">
                <a:cs typeface="Arial" panose="020B0604020202020204" pitchFamily="34" charset="0"/>
              </a:rPr>
              <a:t>politic</a:t>
            </a:r>
            <a:r>
              <a:rPr lang="sk-SK" sz="1500" dirty="0" smtClean="0">
                <a:cs typeface="Arial" panose="020B0604020202020204" pitchFamily="34" charset="0"/>
              </a:rPr>
              <a:t>ký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>
                <a:cs typeface="Arial" panose="020B0604020202020204" pitchFamily="34" charset="0"/>
              </a:rPr>
              <a:t>&amp; </a:t>
            </a:r>
            <a:r>
              <a:rPr lang="en-US" sz="1500" dirty="0" smtClean="0">
                <a:cs typeface="Arial" panose="020B0604020202020204" pitchFamily="34" charset="0"/>
              </a:rPr>
              <a:t>s</a:t>
            </a:r>
            <a:r>
              <a:rPr lang="sk-SK" sz="1500" dirty="0" err="1" smtClean="0">
                <a:cs typeface="Arial" panose="020B0604020202020204" pitchFamily="34" charset="0"/>
              </a:rPr>
              <a:t>poločenský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cs typeface="Arial" panose="020B0604020202020204" pitchFamily="34" charset="0"/>
              </a:rPr>
              <a:t>prob</a:t>
            </a:r>
            <a:r>
              <a:rPr lang="sk-SK" sz="1500" dirty="0" err="1" smtClean="0">
                <a:cs typeface="Arial" panose="020B0604020202020204" pitchFamily="34" charset="0"/>
              </a:rPr>
              <a:t>lé</a:t>
            </a:r>
            <a:r>
              <a:rPr lang="en-US" sz="1500" dirty="0" smtClean="0">
                <a:cs typeface="Arial" panose="020B0604020202020204" pitchFamily="34" charset="0"/>
              </a:rPr>
              <a:t>m</a:t>
            </a:r>
            <a:r>
              <a:rPr lang="en-US" sz="1500" dirty="0"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cs typeface="Arial" panose="020B0604020202020204" pitchFamily="34" charset="0"/>
              </a:rPr>
              <a:t>Emit</a:t>
            </a:r>
            <a:r>
              <a:rPr lang="sk-SK" sz="1500" dirty="0" smtClean="0">
                <a:cs typeface="Arial" panose="020B0604020202020204" pitchFamily="34" charset="0"/>
              </a:rPr>
              <a:t>uje prachové častice </a:t>
            </a:r>
            <a:r>
              <a:rPr lang="en-US" sz="1500" dirty="0" smtClean="0">
                <a:cs typeface="Arial" panose="020B0604020202020204" pitchFamily="34" charset="0"/>
              </a:rPr>
              <a:t>(</a:t>
            </a:r>
            <a:r>
              <a:rPr lang="sk-SK" sz="1500" dirty="0" smtClean="0">
                <a:cs typeface="Arial" panose="020B0604020202020204" pitchFamily="34" charset="0"/>
              </a:rPr>
              <a:t>potrebné sú filtre</a:t>
            </a:r>
            <a:r>
              <a:rPr lang="en-US" sz="1500" dirty="0" smtClean="0">
                <a:cs typeface="Arial" panose="020B0604020202020204" pitchFamily="34" charset="0"/>
              </a:rPr>
              <a:t>)</a:t>
            </a:r>
            <a:endParaRPr lang="en-US" sz="15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cs typeface="Arial" panose="020B0604020202020204" pitchFamily="34" charset="0"/>
              </a:rPr>
              <a:t>Komplexnejšia konštrukcia, náročnejšia údržba </a:t>
            </a: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cs typeface="Arial" panose="020B0604020202020204" pitchFamily="34" charset="0"/>
              </a:rPr>
              <a:t>Využite brzdnej energie je komplikovanejšie</a:t>
            </a:r>
            <a:endParaRPr lang="en-US" sz="1500" dirty="0"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08656" y="495675"/>
            <a:ext cx="6482442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Spaľovací motor</a:t>
            </a:r>
            <a:endParaRPr lang="en-US" sz="2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93880" y="1754094"/>
            <a:ext cx="8149218" cy="41703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675"/>
              </a:spcBef>
              <a:defRPr/>
            </a:pPr>
            <a:r>
              <a:rPr lang="sk-SK" sz="1500" b="1" u="sng" dirty="0" smtClean="0">
                <a:cs typeface="Arial" panose="020B0604020202020204" pitchFamily="34" charset="0"/>
              </a:rPr>
              <a:t>Výhody</a:t>
            </a:r>
            <a:r>
              <a:rPr lang="en-US" sz="1500" b="1" u="sng" dirty="0" smtClean="0">
                <a:cs typeface="Arial" panose="020B0604020202020204" pitchFamily="34" charset="0"/>
              </a:rPr>
              <a:t>:</a:t>
            </a:r>
            <a:endParaRPr lang="en-US" sz="1500" b="1" u="sng" dirty="0">
              <a:cs typeface="Arial" panose="020B0604020202020204" pitchFamily="34" charset="0"/>
            </a:endParaRP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sk-SK" sz="1500" dirty="0" smtClean="0">
                <a:cs typeface="Arial" panose="020B0604020202020204" pitchFamily="34" charset="0"/>
              </a:rPr>
              <a:t>Neprodukuje zvyškové teplo v aute</a:t>
            </a: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sk-SK" sz="1500" dirty="0" smtClean="0">
                <a:cs typeface="Arial" panose="020B0604020202020204" pitchFamily="34" charset="0"/>
              </a:rPr>
              <a:t>Umožňuje spätne využívať brzdnú energiu </a:t>
            </a:r>
            <a:endParaRPr lang="en-US" sz="1500" dirty="0">
              <a:cs typeface="Arial" panose="020B0604020202020204" pitchFamily="34" charset="0"/>
            </a:endParaRP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sk-SK" sz="1500" dirty="0" smtClean="0">
                <a:cs typeface="Arial" panose="020B0604020202020204" pitchFamily="34" charset="0"/>
              </a:rPr>
              <a:t>Počas jazdy neprodukuje emisie </a:t>
            </a:r>
            <a:endParaRPr lang="en-US" sz="1500" dirty="0">
              <a:cs typeface="Arial" panose="020B0604020202020204" pitchFamily="34" charset="0"/>
            </a:endParaRP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sk-SK" sz="1500" dirty="0" smtClean="0">
                <a:cs typeface="Arial" panose="020B0604020202020204" pitchFamily="34" charset="0"/>
              </a:rPr>
              <a:t>Jednoduchšia údržba, lepšie možnosti pri zavádzaní autonómneho riadenie</a:t>
            </a:r>
            <a:endParaRPr lang="en-US" sz="1500" dirty="0">
              <a:cs typeface="Arial" panose="020B0604020202020204" pitchFamily="34" charset="0"/>
            </a:endParaRPr>
          </a:p>
          <a:p>
            <a:pPr>
              <a:spcBef>
                <a:spcPts val="675"/>
              </a:spcBef>
              <a:defRPr/>
            </a:pPr>
            <a:endParaRPr lang="sk-SK" sz="1500" b="1" u="sng" dirty="0" smtClean="0">
              <a:cs typeface="Arial" panose="020B0604020202020204" pitchFamily="34" charset="0"/>
            </a:endParaRPr>
          </a:p>
          <a:p>
            <a:pPr>
              <a:spcBef>
                <a:spcPts val="675"/>
              </a:spcBef>
              <a:defRPr/>
            </a:pPr>
            <a:r>
              <a:rPr lang="sk-SK" sz="1500" b="1" u="sng" dirty="0" smtClean="0">
                <a:cs typeface="Arial" panose="020B0604020202020204" pitchFamily="34" charset="0"/>
              </a:rPr>
              <a:t>Nevýhody </a:t>
            </a:r>
            <a:r>
              <a:rPr lang="en-US" sz="1500" b="1" u="sng" dirty="0" smtClean="0">
                <a:cs typeface="Arial" panose="020B0604020202020204" pitchFamily="34" charset="0"/>
              </a:rPr>
              <a:t>Disadvantages </a:t>
            </a:r>
            <a:endParaRPr lang="en-US" sz="1500" b="1" u="sng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cs typeface="Arial" panose="020B0604020202020204" pitchFamily="34" charset="0"/>
              </a:rPr>
              <a:t>Nov</a:t>
            </a:r>
            <a:r>
              <a:rPr lang="sk-SK" sz="1500" dirty="0" smtClean="0">
                <a:cs typeface="Arial" panose="020B0604020202020204" pitchFamily="34" charset="0"/>
              </a:rPr>
              <a:t>ý koncept, rýchly vývoj a s ním spojené zmeny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endParaRPr lang="en-US" sz="15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cs typeface="Arial" panose="020B0604020202020204" pitchFamily="34" charset="0"/>
              </a:rPr>
              <a:t>Potreba ťažkých batérií</a:t>
            </a:r>
            <a:r>
              <a:rPr lang="en-US" sz="1500" dirty="0" smtClean="0">
                <a:cs typeface="Arial" panose="020B0604020202020204" pitchFamily="34" charset="0"/>
              </a:rPr>
              <a:t>, </a:t>
            </a:r>
            <a:r>
              <a:rPr lang="sk-SK" sz="1500" dirty="0" smtClean="0">
                <a:cs typeface="Arial" panose="020B0604020202020204" pitchFamily="34" charset="0"/>
              </a:rPr>
              <a:t>náročné na kritické suroviny </a:t>
            </a:r>
            <a:r>
              <a:rPr lang="en-US" sz="1500" dirty="0" smtClean="0">
                <a:cs typeface="Arial" panose="020B0604020202020204" pitchFamily="34" charset="0"/>
              </a:rPr>
              <a:t>(</a:t>
            </a:r>
            <a:r>
              <a:rPr lang="en-US" sz="1500" dirty="0" err="1" smtClean="0">
                <a:cs typeface="Arial" panose="020B0604020202020204" pitchFamily="34" charset="0"/>
              </a:rPr>
              <a:t>energ</a:t>
            </a:r>
            <a:r>
              <a:rPr lang="sk-SK" sz="1500" dirty="0" err="1" smtClean="0">
                <a:cs typeface="Arial" panose="020B0604020202020204" pitchFamily="34" charset="0"/>
              </a:rPr>
              <a:t>iu</a:t>
            </a:r>
            <a:r>
              <a:rPr lang="en-US" sz="1500" dirty="0" smtClean="0">
                <a:cs typeface="Arial" panose="020B0604020202020204" pitchFamily="34" charset="0"/>
              </a:rPr>
              <a:t>), </a:t>
            </a:r>
            <a:r>
              <a:rPr lang="sk-SK" sz="1500" dirty="0" smtClean="0">
                <a:cs typeface="Arial" panose="020B0604020202020204" pitchFamily="34" charset="0"/>
              </a:rPr>
              <a:t>nedostatočne rozvinutá recyklácia</a:t>
            </a: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cs typeface="Arial" panose="020B0604020202020204" pitchFamily="34" charset="0"/>
              </a:rPr>
              <a:t>Chýbajúca nabíjacia infraštruktúra </a:t>
            </a:r>
            <a:r>
              <a:rPr lang="en-US" sz="1500" dirty="0" smtClean="0">
                <a:cs typeface="Arial" panose="020B0604020202020204" pitchFamily="34" charset="0"/>
              </a:rPr>
              <a:t>(</a:t>
            </a:r>
            <a:r>
              <a:rPr lang="sk-SK" sz="1500" dirty="0" smtClean="0">
                <a:cs typeface="Arial" panose="020B0604020202020204" pitchFamily="34" charset="0"/>
              </a:rPr>
              <a:t>straty elektrickej energie, náklady</a:t>
            </a:r>
            <a:r>
              <a:rPr lang="en-US" sz="1500" dirty="0" smtClean="0">
                <a:cs typeface="Arial" panose="020B0604020202020204" pitchFamily="34" charset="0"/>
              </a:rPr>
              <a:t>)</a:t>
            </a:r>
            <a:endParaRPr lang="en-US" sz="15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cs typeface="Arial" panose="020B0604020202020204" pitchFamily="34" charset="0"/>
              </a:rPr>
              <a:t>Dlhé nabíjacie časy </a:t>
            </a:r>
            <a:r>
              <a:rPr lang="en-US" sz="1500" dirty="0" smtClean="0">
                <a:cs typeface="Arial" panose="020B0604020202020204" pitchFamily="34" charset="0"/>
              </a:rPr>
              <a:t>(</a:t>
            </a:r>
            <a:r>
              <a:rPr lang="sk-SK" sz="1500" dirty="0" smtClean="0">
                <a:cs typeface="Arial" panose="020B0604020202020204" pitchFamily="34" charset="0"/>
              </a:rPr>
              <a:t>rýchle nabíjanie spôsobuje prehrievanie, skracuje životnosť batérií</a:t>
            </a:r>
            <a:r>
              <a:rPr lang="en-US" sz="1500" dirty="0" smtClean="0">
                <a:cs typeface="Arial" panose="020B0604020202020204" pitchFamily="34" charset="0"/>
              </a:rPr>
              <a:t>)</a:t>
            </a:r>
            <a:endParaRPr lang="en-US" sz="15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cs typeface="Arial" panose="020B0604020202020204" pitchFamily="34" charset="0"/>
              </a:rPr>
              <a:t>Klimatizácia a kúrenie znižujú dojazd</a:t>
            </a:r>
            <a:endParaRPr lang="en-US" sz="15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cs typeface="Arial" panose="020B0604020202020204" pitchFamily="34" charset="0"/>
              </a:rPr>
              <a:t>Zatiaľ relatívne malý dojazd ktorý kompenzujú len veľmi drahé batérie</a:t>
            </a:r>
            <a:endParaRPr lang="en-US" sz="1500" dirty="0"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08656" y="334311"/>
            <a:ext cx="6482442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Ele</a:t>
            </a:r>
            <a:r>
              <a:rPr lang="sk-SK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k</a:t>
            </a:r>
            <a:r>
              <a:rPr lang="en-US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tr</a:t>
            </a:r>
            <a:r>
              <a:rPr lang="sk-SK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omotor</a:t>
            </a:r>
            <a:endParaRPr lang="en-US" sz="2100" b="1" dirty="0">
              <a:solidFill>
                <a:srgbClr val="C00000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224757" y="859946"/>
            <a:ext cx="39549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>
                <a:solidFill>
                  <a:srgbClr val="000000"/>
                </a:solidFill>
                <a:latin typeface="Roboto"/>
              </a:rPr>
              <a:t>Source for dg.: Kim.et.al., Environ</a:t>
            </a:r>
            <a:r>
              <a:rPr lang="fr-FR" sz="900" i="1" dirty="0">
                <a:solidFill>
                  <a:srgbClr val="000000"/>
                </a:solidFill>
                <a:latin typeface="Roboto"/>
              </a:rPr>
              <a:t>. Sci. Technol.</a:t>
            </a:r>
            <a:r>
              <a:rPr lang="fr-FR" sz="900" dirty="0">
                <a:solidFill>
                  <a:srgbClr val="000000"/>
                </a:solidFill>
                <a:latin typeface="Roboto"/>
              </a:rPr>
              <a:t> 2016, 50, 14, 7715–7722</a:t>
            </a:r>
            <a:endParaRPr lang="en-US" sz="9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6768860" y="1063799"/>
            <a:ext cx="1947034" cy="2559807"/>
            <a:chOff x="4921624" y="695677"/>
            <a:chExt cx="3294529" cy="4832180"/>
          </a:xfrm>
        </p:grpSpPr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4025" y="695677"/>
              <a:ext cx="2682128" cy="481873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1624" y="717153"/>
              <a:ext cx="635376" cy="4810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3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83843" y="829613"/>
            <a:ext cx="7664430" cy="23314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675"/>
              </a:spcBef>
              <a:defRPr/>
            </a:pPr>
            <a:r>
              <a:rPr lang="sk-SK" sz="1600" b="1" u="sng" dirty="0" smtClean="0">
                <a:cs typeface="Arial" panose="020B0604020202020204" pitchFamily="34" charset="0"/>
              </a:rPr>
              <a:t>Koncept</a:t>
            </a:r>
            <a:r>
              <a:rPr lang="en-US" sz="1600" b="1" u="sng" dirty="0" smtClean="0">
                <a:cs typeface="Arial" panose="020B0604020202020204" pitchFamily="34" charset="0"/>
              </a:rPr>
              <a:t>: </a:t>
            </a:r>
            <a:endParaRPr lang="en-US" sz="1600" b="1" u="sng" dirty="0">
              <a:cs typeface="Arial" panose="020B0604020202020204" pitchFamily="34" charset="0"/>
            </a:endParaRP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cs typeface="Arial" panose="020B0604020202020204" pitchFamily="34" charset="0"/>
              </a:rPr>
              <a:t>Electric</a:t>
            </a:r>
            <a:r>
              <a:rPr lang="sk-SK" sz="1600" dirty="0" smtClean="0">
                <a:cs typeface="Arial" panose="020B0604020202020204" pitchFamily="34" charset="0"/>
              </a:rPr>
              <a:t>ký pohon </a:t>
            </a:r>
            <a:r>
              <a:rPr lang="en-US" sz="1600" dirty="0" smtClean="0">
                <a:cs typeface="Arial" panose="020B0604020202020204" pitchFamily="34" charset="0"/>
              </a:rPr>
              <a:t>(</a:t>
            </a:r>
            <a:r>
              <a:rPr lang="sk-SK" sz="1600" dirty="0" smtClean="0">
                <a:cs typeface="Arial" panose="020B0604020202020204" pitchFamily="34" charset="0"/>
              </a:rPr>
              <a:t>vysoká účinnosť, </a:t>
            </a:r>
            <a:r>
              <a:rPr lang="sk-SK" sz="1600" dirty="0" err="1" smtClean="0">
                <a:cs typeface="Arial" panose="020B0604020202020204" pitchFamily="34" charset="0"/>
              </a:rPr>
              <a:t>rekuperácia</a:t>
            </a:r>
            <a:r>
              <a:rPr lang="sk-SK" sz="1600" dirty="0" smtClean="0">
                <a:cs typeface="Arial" panose="020B0604020202020204" pitchFamily="34" charset="0"/>
              </a:rPr>
              <a:t> brzdnej energie</a:t>
            </a:r>
            <a:r>
              <a:rPr lang="en-US" sz="1600" dirty="0" smtClean="0">
                <a:cs typeface="Arial" panose="020B0604020202020204" pitchFamily="34" charset="0"/>
              </a:rPr>
              <a:t>), </a:t>
            </a:r>
            <a:r>
              <a:rPr lang="sk-SK" sz="1600" dirty="0" smtClean="0">
                <a:cs typeface="Arial" panose="020B0604020202020204" pitchFamily="34" charset="0"/>
              </a:rPr>
              <a:t>jednoduchšie riadenie, automatizácia, menšie nároky na údržbu </a:t>
            </a:r>
            <a:endParaRPr lang="en-US" sz="1600" dirty="0">
              <a:cs typeface="Arial" panose="020B0604020202020204" pitchFamily="34" charset="0"/>
            </a:endParaRP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sk-SK" sz="1600" dirty="0" smtClean="0">
                <a:cs typeface="Arial" panose="020B0604020202020204" pitchFamily="34" charset="0"/>
              </a:rPr>
              <a:t>Malá batéria </a:t>
            </a:r>
            <a:r>
              <a:rPr lang="en-US" sz="1600" dirty="0" smtClean="0">
                <a:cs typeface="Arial" panose="020B0604020202020204" pitchFamily="34" charset="0"/>
              </a:rPr>
              <a:t>(</a:t>
            </a:r>
            <a:r>
              <a:rPr lang="sk-SK" sz="1600" dirty="0" smtClean="0">
                <a:cs typeface="Arial" panose="020B0604020202020204" pitchFamily="34" charset="0"/>
              </a:rPr>
              <a:t>do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10 kWh) – </a:t>
            </a:r>
            <a:r>
              <a:rPr lang="sk-SK" sz="1600" dirty="0" smtClean="0">
                <a:cs typeface="Arial" panose="020B0604020202020204" pitchFamily="34" charset="0"/>
              </a:rPr>
              <a:t>menšie nároky na kritické suroviny, menšia hmotnosť, objem a nižšia cena</a:t>
            </a:r>
            <a:endParaRPr lang="en-US" sz="1600" dirty="0">
              <a:cs typeface="Arial" panose="020B0604020202020204" pitchFamily="34" charset="0"/>
            </a:endParaRP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cs typeface="Arial" panose="020B0604020202020204" pitchFamily="34" charset="0"/>
              </a:rPr>
              <a:t>Electric</a:t>
            </a:r>
            <a:r>
              <a:rPr lang="sk-SK" sz="1600" dirty="0" smtClean="0">
                <a:cs typeface="Arial" panose="020B0604020202020204" pitchFamily="34" charset="0"/>
              </a:rPr>
              <a:t>ký generátor v aute na princípe spaľovacieho motora (turbíny), ktorý pracuje s vysokou účinnosťou pri optimálnych otáčkach a krútiacom momente len vtedy keď treba nabíjať batériu</a:t>
            </a:r>
            <a:r>
              <a:rPr lang="en-US" sz="1600" dirty="0" smtClean="0">
                <a:cs typeface="Arial" panose="020B0604020202020204" pitchFamily="34" charset="0"/>
              </a:rPr>
              <a:t> (</a:t>
            </a:r>
            <a:r>
              <a:rPr lang="sk-SK" sz="1600" dirty="0" smtClean="0">
                <a:cs typeface="Arial" panose="020B0604020202020204" pitchFamily="34" charset="0"/>
              </a:rPr>
              <a:t>minimálna spotreba paliva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08658" y="347758"/>
            <a:ext cx="7373077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Ide</a:t>
            </a:r>
            <a:r>
              <a:rPr lang="sk-SK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álne</a:t>
            </a:r>
            <a:r>
              <a:rPr lang="sk-SK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auto budúcnosti </a:t>
            </a:r>
            <a:r>
              <a:rPr lang="en-US" sz="15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sk-SK" sz="15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spája výhody elektromobilu a spaľovacieho motora</a:t>
            </a:r>
            <a:r>
              <a:rPr lang="en-US" sz="15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endParaRPr lang="en-US" sz="2100" b="1" dirty="0">
              <a:solidFill>
                <a:srgbClr val="C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028398" y="5561846"/>
            <a:ext cx="737265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cs typeface="Arial" panose="020B0604020202020204" pitchFamily="34" charset="0"/>
              </a:rPr>
              <a:t>*20 kWh </a:t>
            </a:r>
            <a:r>
              <a:rPr lang="en-US" sz="1600" i="1" dirty="0" err="1" smtClean="0">
                <a:cs typeface="Arial" panose="020B0604020202020204" pitchFamily="34" charset="0"/>
              </a:rPr>
              <a:t>ele</a:t>
            </a:r>
            <a:r>
              <a:rPr lang="sk-SK" sz="1600" i="1" dirty="0" err="1" smtClean="0">
                <a:cs typeface="Arial" panose="020B0604020202020204" pitchFamily="34" charset="0"/>
              </a:rPr>
              <a:t>ktriny</a:t>
            </a:r>
            <a:r>
              <a:rPr lang="sk-SK" sz="1600" i="1" dirty="0" smtClean="0">
                <a:cs typeface="Arial" panose="020B0604020202020204" pitchFamily="34" charset="0"/>
              </a:rPr>
              <a:t> je potrebnej na </a:t>
            </a:r>
            <a:r>
              <a:rPr lang="en-US" sz="1600" i="1" dirty="0" smtClean="0">
                <a:cs typeface="Arial" panose="020B0604020202020204" pitchFamily="34" charset="0"/>
              </a:rPr>
              <a:t>100 </a:t>
            </a:r>
            <a:r>
              <a:rPr lang="en-US" sz="1600" i="1" dirty="0">
                <a:cs typeface="Arial" panose="020B0604020202020204" pitchFamily="34" charset="0"/>
              </a:rPr>
              <a:t>km </a:t>
            </a:r>
            <a:r>
              <a:rPr lang="en-US" sz="1600" i="1" dirty="0">
                <a:latin typeface="Albertus Extra Bold"/>
                <a:cs typeface="Arial" panose="020B0604020202020204" pitchFamily="34" charset="0"/>
              </a:rPr>
              <a:t>→</a:t>
            </a:r>
            <a:r>
              <a:rPr lang="en-US" sz="1600" i="1" dirty="0">
                <a:cs typeface="Arial" panose="020B0604020202020204" pitchFamily="34" charset="0"/>
              </a:rPr>
              <a:t> </a:t>
            </a:r>
            <a:r>
              <a:rPr lang="sk-SK" sz="1600" i="1" dirty="0" smtClean="0">
                <a:cs typeface="Arial" panose="020B0604020202020204" pitchFamily="34" charset="0"/>
              </a:rPr>
              <a:t>pri účinnosti </a:t>
            </a:r>
            <a:r>
              <a:rPr lang="en-US" sz="1600" i="1" dirty="0" smtClean="0">
                <a:cs typeface="Arial" panose="020B0604020202020204" pitchFamily="34" charset="0"/>
              </a:rPr>
              <a:t>50%</a:t>
            </a:r>
            <a:r>
              <a:rPr lang="sk-SK" sz="1600" i="1" dirty="0" smtClean="0">
                <a:cs typeface="Arial" panose="020B0604020202020204" pitchFamily="34" charset="0"/>
              </a:rPr>
              <a:t> jej výroby v aute sú potrebné </a:t>
            </a:r>
            <a:r>
              <a:rPr lang="en-US" sz="1600" i="1" dirty="0" smtClean="0">
                <a:cs typeface="Arial" panose="020B0604020202020204" pitchFamily="34" charset="0"/>
              </a:rPr>
              <a:t>4 l</a:t>
            </a:r>
            <a:r>
              <a:rPr lang="sk-SK" sz="1600" i="1" dirty="0" smtClean="0">
                <a:cs typeface="Arial" panose="020B0604020202020204" pitchFamily="34" charset="0"/>
              </a:rPr>
              <a:t> nafty </a:t>
            </a:r>
            <a:r>
              <a:rPr lang="en-US" sz="1600" i="1" dirty="0" smtClean="0">
                <a:cs typeface="Arial" panose="020B0604020202020204" pitchFamily="34" charset="0"/>
              </a:rPr>
              <a:t>(~</a:t>
            </a:r>
            <a:r>
              <a:rPr lang="en-US" sz="1600" i="1" dirty="0">
                <a:cs typeface="Arial" panose="020B0604020202020204" pitchFamily="34" charset="0"/>
              </a:rPr>
              <a:t>40 kWh</a:t>
            </a:r>
            <a:r>
              <a:rPr lang="en-US" sz="1600" i="1" dirty="0" smtClean="0">
                <a:cs typeface="Arial" panose="020B0604020202020204" pitchFamily="34" charset="0"/>
              </a:rPr>
              <a:t>)</a:t>
            </a:r>
            <a:r>
              <a:rPr lang="sk-SK" sz="1600" i="1" dirty="0" smtClean="0">
                <a:cs typeface="Arial" panose="020B0604020202020204" pitchFamily="34" charset="0"/>
              </a:rPr>
              <a:t> z toho </a:t>
            </a:r>
            <a:r>
              <a:rPr lang="en-US" sz="1600" i="1" dirty="0" smtClean="0">
                <a:latin typeface="Albertus Extra Bold"/>
                <a:cs typeface="Arial" panose="020B0604020202020204" pitchFamily="34" charset="0"/>
              </a:rPr>
              <a:t>→</a:t>
            </a:r>
            <a:r>
              <a:rPr lang="en-US" sz="1600" i="1" dirty="0" smtClean="0">
                <a:cs typeface="Arial" panose="020B0604020202020204" pitchFamily="34" charset="0"/>
              </a:rPr>
              <a:t> </a:t>
            </a:r>
            <a:r>
              <a:rPr lang="en-US" sz="1600" i="1" dirty="0">
                <a:cs typeface="Arial" panose="020B0604020202020204" pitchFamily="34" charset="0"/>
              </a:rPr>
              <a:t>20 kWh </a:t>
            </a:r>
            <a:r>
              <a:rPr lang="sk-SK" sz="1600" i="1" dirty="0" smtClean="0">
                <a:cs typeface="Arial" panose="020B0604020202020204" pitchFamily="34" charset="0"/>
              </a:rPr>
              <a:t>je odpadové teplo </a:t>
            </a:r>
            <a:r>
              <a:rPr lang="en-US" sz="1600" i="1" dirty="0" smtClean="0">
                <a:cs typeface="Arial" panose="020B0604020202020204" pitchFamily="34" charset="0"/>
              </a:rPr>
              <a:t>(</a:t>
            </a:r>
            <a:r>
              <a:rPr lang="en-US" sz="1600" i="1" dirty="0">
                <a:cs typeface="Arial" panose="020B0604020202020204" pitchFamily="34" charset="0"/>
              </a:rPr>
              <a:t>50%) </a:t>
            </a:r>
            <a:r>
              <a:rPr lang="sk-SK" sz="1600" i="1" dirty="0" smtClean="0">
                <a:cs typeface="Arial" panose="020B0604020202020204" pitchFamily="34" charset="0"/>
              </a:rPr>
              <a:t>využiteľné na ohrev vody </a:t>
            </a:r>
            <a:r>
              <a:rPr lang="en-US" sz="1600" i="1" dirty="0" smtClean="0">
                <a:latin typeface="Albertus Extra Bold"/>
                <a:cs typeface="Arial" panose="020B0604020202020204" pitchFamily="34" charset="0"/>
              </a:rPr>
              <a:t>→</a:t>
            </a:r>
            <a:r>
              <a:rPr lang="en-US" sz="1600" i="1" dirty="0" smtClean="0">
                <a:cs typeface="Arial" panose="020B0604020202020204" pitchFamily="34" charset="0"/>
              </a:rPr>
              <a:t>  </a:t>
            </a:r>
            <a:r>
              <a:rPr lang="sk-SK" sz="1600" i="1" dirty="0" smtClean="0">
                <a:cs typeface="Arial" panose="020B0604020202020204" pitchFamily="34" charset="0"/>
              </a:rPr>
              <a:t>stačí to na ohrev </a:t>
            </a:r>
            <a:r>
              <a:rPr lang="en-US" sz="1600" i="1" dirty="0" smtClean="0">
                <a:cs typeface="Arial" panose="020B0604020202020204" pitchFamily="34" charset="0"/>
              </a:rPr>
              <a:t>250 </a:t>
            </a:r>
            <a:r>
              <a:rPr lang="sk-SK" sz="1600" i="1" dirty="0" smtClean="0">
                <a:cs typeface="Arial" panose="020B0604020202020204" pitchFamily="34" charset="0"/>
              </a:rPr>
              <a:t>litrov vody na 95°C</a:t>
            </a:r>
            <a:r>
              <a:rPr lang="en-US" sz="1600" i="1" dirty="0" smtClean="0">
                <a:cs typeface="Arial" panose="020B0604020202020204" pitchFamily="34" charset="0"/>
              </a:rPr>
              <a:t> </a:t>
            </a:r>
            <a:r>
              <a:rPr lang="sk-SK" sz="1600" i="1" dirty="0" smtClean="0">
                <a:cs typeface="Arial" panose="020B0604020202020204" pitchFamily="34" charset="0"/>
              </a:rPr>
              <a:t>počas jazdy na vzdialenosť </a:t>
            </a:r>
            <a:r>
              <a:rPr lang="en-US" sz="1600" i="1" dirty="0" smtClean="0">
                <a:cs typeface="Arial" panose="020B0604020202020204" pitchFamily="34" charset="0"/>
              </a:rPr>
              <a:t>100 </a:t>
            </a:r>
            <a:r>
              <a:rPr lang="en-US" sz="1600" i="1" dirty="0">
                <a:cs typeface="Arial" panose="020B0604020202020204" pitchFamily="34" charset="0"/>
              </a:rPr>
              <a:t>km </a:t>
            </a:r>
            <a:r>
              <a:rPr lang="sk-SK" sz="1600" i="1" dirty="0" smtClean="0">
                <a:cs typeface="Arial" panose="020B0604020202020204" pitchFamily="34" charset="0"/>
              </a:rPr>
              <a:t>– tým sa šetrí 20</a:t>
            </a:r>
            <a:r>
              <a:rPr lang="en-US" sz="1600" i="1" dirty="0">
                <a:cs typeface="Arial" panose="020B0604020202020204" pitchFamily="34" charset="0"/>
              </a:rPr>
              <a:t>-25</a:t>
            </a:r>
            <a:r>
              <a:rPr lang="sk-SK" sz="1600" i="1" dirty="0">
                <a:cs typeface="Arial" panose="020B0604020202020204" pitchFamily="34" charset="0"/>
              </a:rPr>
              <a:t> kWh </a:t>
            </a:r>
            <a:r>
              <a:rPr lang="sk-SK" sz="1600" i="1" dirty="0" smtClean="0">
                <a:cs typeface="Arial" panose="020B0604020202020204" pitchFamily="34" charset="0"/>
              </a:rPr>
              <a:t>energie plynu pri súčasnom vykurovaní budov</a:t>
            </a:r>
            <a:endParaRPr lang="sk-SK" sz="1600" i="1" dirty="0">
              <a:cs typeface="Arial" panose="020B06040202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67034" y="3157496"/>
            <a:ext cx="7664430" cy="2331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75"/>
              </a:spcBef>
              <a:defRPr/>
            </a:pPr>
            <a:r>
              <a:rPr lang="sk-SK" sz="16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Auto budúcnosti by </a:t>
            </a:r>
            <a:r>
              <a:rPr lang="sk-SK" sz="16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alo</a:t>
            </a:r>
            <a:r>
              <a:rPr lang="sk-SK" sz="16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plniť aj iné funkcie ako len prepravovať osoby a náklad (podobne ako </a:t>
            </a:r>
            <a:r>
              <a:rPr lang="sk-SK" sz="16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smartfón</a:t>
            </a:r>
            <a:r>
              <a:rPr lang="sk-SK" sz="16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):</a:t>
            </a:r>
          </a:p>
          <a:p>
            <a:pPr>
              <a:spcBef>
                <a:spcPts val="675"/>
              </a:spcBef>
              <a:defRPr/>
            </a:pPr>
            <a:r>
              <a:rPr lang="sk-SK" sz="1600" b="1" u="sng" dirty="0" smtClean="0">
                <a:cs typeface="Arial" panose="020B0604020202020204" pitchFamily="34" charset="0"/>
              </a:rPr>
              <a:t>Navrhovaná opcia, ktorá je technicky, časovo a cenovo nenáročná </a:t>
            </a:r>
            <a:r>
              <a:rPr lang="en-US" sz="1600" dirty="0" smtClean="0">
                <a:cs typeface="Arial" panose="020B0604020202020204" pitchFamily="34" charset="0"/>
              </a:rPr>
              <a:t>:</a:t>
            </a:r>
            <a:r>
              <a:rPr lang="en-US" sz="1600" b="1" u="sng" dirty="0" smtClean="0">
                <a:cs typeface="Arial" panose="020B0604020202020204" pitchFamily="34" charset="0"/>
              </a:rPr>
              <a:t> </a:t>
            </a:r>
            <a:endParaRPr lang="en-US" sz="1600" dirty="0">
              <a:cs typeface="Arial" panose="020B0604020202020204" pitchFamily="34" charset="0"/>
            </a:endParaRP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sk-SK" sz="1600" dirty="0" smtClean="0">
                <a:cs typeface="Arial" panose="020B0604020202020204" pitchFamily="34" charset="0"/>
              </a:rPr>
              <a:t>Zachytávanie odpadového tepla do vody a jeho využitie na kúrenie </a:t>
            </a:r>
            <a:r>
              <a:rPr lang="en-US" sz="1600" dirty="0" smtClean="0">
                <a:cs typeface="Arial" panose="020B0604020202020204" pitchFamily="34" charset="0"/>
              </a:rPr>
              <a:t>– </a:t>
            </a:r>
            <a:r>
              <a:rPr lang="sk-SK" sz="1600" dirty="0" smtClean="0">
                <a:cs typeface="Arial" panose="020B0604020202020204" pitchFamily="34" charset="0"/>
              </a:rPr>
              <a:t>funkcia mobilného ohrievača vody</a:t>
            </a:r>
            <a:r>
              <a:rPr lang="en-US" sz="1600" dirty="0" smtClean="0">
                <a:cs typeface="Arial" panose="020B0604020202020204" pitchFamily="34" charset="0"/>
              </a:rPr>
              <a:t>* </a:t>
            </a:r>
            <a:endParaRPr lang="en-US" sz="1600" dirty="0">
              <a:cs typeface="Arial" panose="020B0604020202020204" pitchFamily="34" charset="0"/>
            </a:endParaRPr>
          </a:p>
          <a:p>
            <a:pPr marL="257175" indent="-257175">
              <a:spcBef>
                <a:spcPts val="675"/>
              </a:spcBef>
              <a:buFont typeface="Wingdings" panose="05000000000000000000" pitchFamily="2" charset="2"/>
              <a:buChar char="ü"/>
              <a:defRPr/>
            </a:pPr>
            <a:r>
              <a:rPr lang="sk-SK" sz="1600" dirty="0" smtClean="0">
                <a:cs typeface="Arial" panose="020B0604020202020204" pitchFamily="34" charset="0"/>
              </a:rPr>
              <a:t>Potrebné je vybudovať verejnú infraštruktúru na zber horúcej vody a jej využitie pri vykurovaní </a:t>
            </a:r>
            <a:r>
              <a:rPr lang="en-US" sz="1600" dirty="0" smtClean="0">
                <a:cs typeface="Arial" panose="020B0604020202020204" pitchFamily="34" charset="0"/>
              </a:rPr>
              <a:t>(</a:t>
            </a:r>
            <a:r>
              <a:rPr lang="sk-SK" sz="1600" dirty="0" smtClean="0">
                <a:cs typeface="Arial" panose="020B0604020202020204" pitchFamily="34" charset="0"/>
              </a:rPr>
              <a:t>možno primerane využiť existujúcu infraštruktúru lokálnych teplární a alebo výhrevní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en-US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BlokTextu 12">
            <a:extLst>
              <a:ext uri="{FF2B5EF4-FFF2-40B4-BE49-F238E27FC236}">
                <a16:creationId xmlns="" xmlns:a16="http://schemas.microsoft.com/office/drawing/2014/main" id="{2758FB9D-43C5-5C01-47C2-314390CD8045}"/>
              </a:ext>
            </a:extLst>
          </p:cNvPr>
          <p:cNvSpPr txBox="1"/>
          <p:nvPr/>
        </p:nvSpPr>
        <p:spPr>
          <a:xfrm>
            <a:off x="1102388" y="153033"/>
            <a:ext cx="605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cs typeface="Arial" panose="020B0604020202020204" pitchFamily="34" charset="0"/>
              </a:rPr>
              <a:t>Čo teda robiť?</a:t>
            </a:r>
            <a:endParaRPr lang="sk-SK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203178" y="183015"/>
          <a:ext cx="756047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78" y="183015"/>
                        <a:ext cx="756047" cy="378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ázo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84" y="1021966"/>
            <a:ext cx="3113100" cy="4728532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3316278" y="1032372"/>
            <a:ext cx="5760487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sk-SK" dirty="0"/>
              <a:t>Na Slovensku produkujú tepelné elektrárne (vrátane jadrových) </a:t>
            </a:r>
            <a:r>
              <a:rPr lang="en-US" dirty="0"/>
              <a:t>~</a:t>
            </a:r>
            <a:r>
              <a:rPr lang="sk-SK" dirty="0"/>
              <a:t>22 </a:t>
            </a:r>
            <a:r>
              <a:rPr lang="sk-SK" dirty="0" err="1"/>
              <a:t>TWh</a:t>
            </a:r>
            <a:r>
              <a:rPr lang="sk-SK" dirty="0"/>
              <a:t> elektrickej energie ročne s účinnosťou </a:t>
            </a:r>
            <a:r>
              <a:rPr lang="en-US" dirty="0"/>
              <a:t>~</a:t>
            </a:r>
            <a:r>
              <a:rPr lang="sk-SK" dirty="0"/>
              <a:t>30%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sk-SK" dirty="0"/>
              <a:t>V doprave sa ročne spotrebuje </a:t>
            </a:r>
            <a:r>
              <a:rPr lang="en-US" dirty="0"/>
              <a:t>~</a:t>
            </a:r>
            <a:r>
              <a:rPr lang="sk-SK" dirty="0"/>
              <a:t>30 </a:t>
            </a:r>
            <a:r>
              <a:rPr lang="sk-SK" dirty="0" err="1"/>
              <a:t>TWh</a:t>
            </a:r>
            <a:r>
              <a:rPr lang="sk-SK" dirty="0"/>
              <a:t> energie v palive s účinnosťou </a:t>
            </a:r>
            <a:r>
              <a:rPr lang="en-US" dirty="0"/>
              <a:t>~</a:t>
            </a:r>
            <a:r>
              <a:rPr lang="sk-SK" dirty="0"/>
              <a:t>25%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sk-SK" dirty="0"/>
              <a:t>Bezúčelne sa pritom ročne vyhodí </a:t>
            </a:r>
            <a:r>
              <a:rPr lang="en-US" dirty="0"/>
              <a:t>~ </a:t>
            </a:r>
            <a:r>
              <a:rPr lang="sk-SK" dirty="0"/>
              <a:t>140 </a:t>
            </a:r>
            <a:r>
              <a:rPr lang="sk-SK" dirty="0" err="1"/>
              <a:t>TWh</a:t>
            </a:r>
            <a:r>
              <a:rPr lang="sk-SK" dirty="0"/>
              <a:t> tepla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sk-SK" dirty="0" smtClean="0"/>
              <a:t>Veľké </a:t>
            </a:r>
            <a:r>
              <a:rPr lang="sk-SK" dirty="0"/>
              <a:t>množstvo tepla sa ročne bezúčelne vyhodí v priemysle, len napr. SMZ </a:t>
            </a:r>
            <a:r>
              <a:rPr lang="sk-SK" dirty="0" err="1"/>
              <a:t>a.s</a:t>
            </a:r>
            <a:r>
              <a:rPr lang="sk-SK" dirty="0"/>
              <a:t>. Jelšava vypustí ročne </a:t>
            </a:r>
            <a:r>
              <a:rPr lang="en-US" dirty="0" smtClean="0"/>
              <a:t>~180</a:t>
            </a:r>
            <a:r>
              <a:rPr lang="sk-SK" dirty="0" smtClean="0"/>
              <a:t> </a:t>
            </a:r>
            <a:r>
              <a:rPr lang="sk-SK" dirty="0"/>
              <a:t>GWh tepla</a:t>
            </a:r>
            <a:r>
              <a:rPr lang="sk-SK" dirty="0" smtClean="0"/>
              <a:t>, ktoré </a:t>
            </a:r>
            <a:r>
              <a:rPr lang="sk-SK" dirty="0"/>
              <a:t>by stačilo na vykurovanie </a:t>
            </a:r>
            <a:r>
              <a:rPr lang="en-US" dirty="0" smtClean="0"/>
              <a:t>10</a:t>
            </a:r>
            <a:r>
              <a:rPr lang="sk-SK" dirty="0" smtClean="0"/>
              <a:t> </a:t>
            </a:r>
            <a:r>
              <a:rPr lang="sk-SK" dirty="0"/>
              <a:t>tis. nezateplených rodinných domov. Podobne je to v cementárňach a hutníckom priemysle</a:t>
            </a:r>
          </a:p>
          <a:p>
            <a:pPr algn="just"/>
            <a:endParaRPr lang="sk-SK" dirty="0" smtClean="0"/>
          </a:p>
          <a:p>
            <a:pPr algn="just"/>
            <a:r>
              <a:rPr lang="sk-SK" dirty="0">
                <a:solidFill>
                  <a:srgbClr val="FF0000"/>
                </a:solidFill>
              </a:rPr>
              <a:t>Na vykurovanie celého Slovenska plynom je pritom ročne potrebných </a:t>
            </a:r>
            <a:r>
              <a:rPr lang="en-US" dirty="0">
                <a:solidFill>
                  <a:srgbClr val="FF0000"/>
                </a:solidFill>
              </a:rPr>
              <a:t>~</a:t>
            </a:r>
            <a:r>
              <a:rPr lang="sk-SK" dirty="0">
                <a:solidFill>
                  <a:srgbClr val="FF0000"/>
                </a:solidFill>
              </a:rPr>
              <a:t>15 </a:t>
            </a:r>
            <a:r>
              <a:rPr lang="sk-SK" dirty="0" err="1">
                <a:solidFill>
                  <a:srgbClr val="FF0000"/>
                </a:solidFill>
              </a:rPr>
              <a:t>TWh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energie z „ruského“ plynu!!!</a:t>
            </a:r>
            <a:endParaRPr lang="sk-SK" dirty="0">
              <a:solidFill>
                <a:srgbClr val="FF0000"/>
              </a:solidFill>
            </a:endParaRPr>
          </a:p>
          <a:p>
            <a:pPr algn="just"/>
            <a:endParaRPr lang="sk-SK" dirty="0"/>
          </a:p>
          <a:p>
            <a:pPr algn="just"/>
            <a:r>
              <a:rPr lang="sk-SK" dirty="0"/>
              <a:t>Odpadové nevyužívané teplo na Slovensku odhadom presahuje </a:t>
            </a:r>
            <a:r>
              <a:rPr lang="sk-SK" b="1" u="sng" dirty="0">
                <a:solidFill>
                  <a:srgbClr val="FF0000"/>
                </a:solidFill>
              </a:rPr>
              <a:t>desaťnásobok</a:t>
            </a:r>
            <a:r>
              <a:rPr lang="sk-SK" dirty="0"/>
              <a:t> potreby na vykurovanie</a:t>
            </a:r>
          </a:p>
        </p:txBody>
      </p:sp>
    </p:spTree>
    <p:extLst>
      <p:ext uri="{BB962C8B-B14F-4D97-AF65-F5344CB8AC3E}">
        <p14:creationId xmlns:p14="http://schemas.microsoft.com/office/powerpoint/2010/main" val="32995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476647" y="240182"/>
            <a:ext cx="6482442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Závery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24137" y="828196"/>
            <a:ext cx="8139133" cy="563231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sk-SK" u="sng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Nadmierna</a:t>
            </a:r>
            <a:r>
              <a:rPr lang="sk-SK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 transformácia primárnej energie ľuďmi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 zapríčiňuje seriózny zásah do rovnováhy prirodzených procesov na planéte 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najmä generovanie dodatočného tepla 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~550 EJ/y a CO</a:t>
            </a:r>
            <a:r>
              <a:rPr lang="en-US" baseline="-25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~ 35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Gt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/y)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Na zníženie negatívnych vplyvov je potrebný </a:t>
            </a:r>
            <a:r>
              <a:rPr lang="sk-SK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komplexný prístup 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samotná redukcia 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</a:t>
            </a:r>
            <a:r>
              <a:rPr lang="en-US" baseline="-25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nebude stačiť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Potreba energie sa musí zredukovať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najlepšie </a:t>
            </a:r>
            <a:r>
              <a:rPr lang="sk-SK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recykláciou nevyužívaného odpadového tepla,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 ktoré vzniká kvôli technickým limitom účinnosti konverzie</a:t>
            </a:r>
            <a:endParaRPr 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Existujú technické riešenia, potrebné je však porozumenie všetkých aktérov, ktorí vedia smerovanie ovplyvniť  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(politic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podnikatelia, užívatelia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Treba ich však o potrebe takéhoto prístupu </a:t>
            </a:r>
            <a:r>
              <a:rPr lang="sk-SK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presvedčiť</a:t>
            </a:r>
          </a:p>
          <a:p>
            <a:endParaRPr lang="sk-SK" u="sng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Europa 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si potrebuje udržať svoj inovačný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potenti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ktorý je tradične založený na vývoji a výrobe automobilov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dirty="0">
                <a:ea typeface="Times New Roman" panose="02020603050405020304" pitchFamily="18" charset="0"/>
                <a:cs typeface="Arial" panose="020B0604020202020204" pitchFamily="34" charset="0"/>
              </a:rPr>
              <a:t>Je potrebné sa vyhnúť 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závislosti európskeho automobilového priemyslu  na mimoeurópskych zdrojoch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Na inovatívne riešenia sú potrebné peniaze. Tie by najlepšie generoval práve zdravý európsky (automobilový) priemysel – </a:t>
            </a:r>
            <a:r>
              <a:rPr lang="sk-SK" b="1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ak si ho nezničíme ako prvú obeť</a:t>
            </a:r>
            <a:r>
              <a:rPr lang="sk-SK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56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" y="3823944"/>
            <a:ext cx="4658021" cy="226627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" y="1372942"/>
            <a:ext cx="4626705" cy="236692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78" y="6054490"/>
            <a:ext cx="4170348" cy="357188"/>
          </a:xfrm>
          <a:prstGeom prst="rect">
            <a:avLst/>
          </a:prstGeom>
          <a:noFill/>
        </p:spPr>
      </p:pic>
      <p:pic>
        <p:nvPicPr>
          <p:cNvPr id="7" name="Picture 2" descr="Graph of carbon dioxide concentration and temperature from 1958 to 2011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65" y="1653600"/>
            <a:ext cx="4504065" cy="38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4581873" y="5601466"/>
            <a:ext cx="46174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/>
              <a:t>Graphs by Robert </a:t>
            </a:r>
            <a:r>
              <a:rPr lang="en-US" sz="1050" i="1" dirty="0" err="1"/>
              <a:t>Simmon</a:t>
            </a:r>
            <a:r>
              <a:rPr lang="en-US" sz="1050" i="1" dirty="0"/>
              <a:t>, using CO2 data from the NOAA Earth System Research Laboratory and temperature data from the Goddard Institute for Space Studies.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6265" y="188640"/>
            <a:ext cx="7507535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Prečo toto riešime?</a:t>
            </a:r>
            <a:endParaRPr lang="sk-SK" altLang="ja-JP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tatic.sciencelearn.org.nz/images/images/000/000/655/full/Our-blue-planet20160106-1496-1lsesqr.jpg?15222959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" y="1714643"/>
            <a:ext cx="5602632" cy="37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108656" y="1047002"/>
            <a:ext cx="6482442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Vďaka za pozornosť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5133415" y="2299448"/>
            <a:ext cx="3681134" cy="2430555"/>
            <a:chOff x="6844553" y="1922930"/>
            <a:chExt cx="4908179" cy="3240740"/>
          </a:xfrm>
        </p:grpSpPr>
        <p:sp>
          <p:nvSpPr>
            <p:cNvPr id="7" name="Obláčik 6"/>
            <p:cNvSpPr/>
            <p:nvPr/>
          </p:nvSpPr>
          <p:spPr>
            <a:xfrm>
              <a:off x="6844553" y="1922930"/>
              <a:ext cx="4908179" cy="3240740"/>
            </a:xfrm>
            <a:prstGeom prst="cloudCallout">
              <a:avLst>
                <a:gd name="adj1" fmla="val -42203"/>
                <a:gd name="adj2" fmla="val 4590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7167282" y="2918009"/>
              <a:ext cx="447787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sk-SK" b="1" dirty="0" smtClean="0"/>
                <a:t>naša planéta je modrá...</a:t>
              </a:r>
              <a:endParaRPr lang="sk-SK" b="1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sk-SK" b="1" dirty="0"/>
                <a:t>CO</a:t>
              </a:r>
              <a:r>
                <a:rPr lang="sk-SK" b="1" baseline="-25000" dirty="0"/>
                <a:t>2</a:t>
              </a:r>
              <a:r>
                <a:rPr lang="sk-SK" b="1" dirty="0"/>
                <a:t> </a:t>
              </a:r>
              <a:r>
                <a:rPr lang="sk-SK" b="1" dirty="0" smtClean="0"/>
                <a:t>podporuje je ozelenenie...</a:t>
              </a:r>
              <a:endParaRPr lang="sk-SK" b="1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sk-SK" b="1" dirty="0" smtClean="0"/>
                <a:t>treba sa nad tým zamyslieť...</a:t>
              </a:r>
              <a:endParaRPr lang="en-US" b="1" dirty="0"/>
            </a:p>
          </p:txBody>
        </p:sp>
      </p:grpSp>
      <p:sp>
        <p:nvSpPr>
          <p:cNvPr id="2" name="Obdĺžnik 1"/>
          <p:cNvSpPr/>
          <p:nvPr/>
        </p:nvSpPr>
        <p:spPr>
          <a:xfrm>
            <a:off x="3223929" y="5173425"/>
            <a:ext cx="267596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https://</a:t>
            </a:r>
            <a:r>
              <a:rPr lang="en-US" sz="1350" dirty="0">
                <a:solidFill>
                  <a:schemeClr val="bg1"/>
                </a:solidFill>
              </a:rPr>
              <a:t>static.sciencelearn.org.nz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" y="0"/>
            <a:ext cx="7210926" cy="685799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90" y="1034139"/>
            <a:ext cx="3679031" cy="52863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5617510" y="2517527"/>
            <a:ext cx="328444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Based on BEV efficiency (~85%)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1 kWh mechanical energy is needed to drive ~20 kg of the car for the distance ~500 km.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/>
              <a:t>For driving 1800 kg vehicle for 500 km about ~90 kWh mechanical energy is needed.</a:t>
            </a:r>
          </a:p>
        </p:txBody>
      </p:sp>
    </p:spTree>
    <p:extLst>
      <p:ext uri="{BB962C8B-B14F-4D97-AF65-F5344CB8AC3E}">
        <p14:creationId xmlns:p14="http://schemas.microsoft.com/office/powerpoint/2010/main" val="42896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468313" y="333375"/>
            <a:ext cx="8135937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Deje sa niečo?</a:t>
            </a:r>
            <a:endParaRPr lang="sk-SK" altLang="ja-JP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95064" y="1281011"/>
            <a:ext cx="8153400" cy="4321850"/>
            <a:chOff x="595064" y="1617186"/>
            <a:chExt cx="8153400" cy="4321850"/>
          </a:xfrm>
        </p:grpSpPr>
        <p:pic>
          <p:nvPicPr>
            <p:cNvPr id="2" name="Obrázok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064" y="2852936"/>
              <a:ext cx="8153400" cy="3086100"/>
            </a:xfrm>
            <a:prstGeom prst="rect">
              <a:avLst/>
            </a:prstGeom>
          </p:spPr>
        </p:pic>
        <p:sp>
          <p:nvSpPr>
            <p:cNvPr id="4" name="BlokTextu 3"/>
            <p:cNvSpPr txBox="1"/>
            <p:nvPr/>
          </p:nvSpPr>
          <p:spPr>
            <a:xfrm>
              <a:off x="1539416" y="1617186"/>
              <a:ext cx="6264696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/>
                <a:t>Áno – v poslednej dobe sa určite otepľuje..... </a:t>
              </a:r>
              <a:endParaRPr lang="en-US" sz="2400" b="1" dirty="0"/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8223" y="5818008"/>
            <a:ext cx="8026027" cy="8617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 smtClean="0">
                <a:solidFill>
                  <a:srgbClr val="FF0000"/>
                </a:solidFill>
                <a:latin typeface="Arial" charset="0"/>
              </a:rPr>
              <a:t>Veľmi pravdepodobne čelíme klimatickej zmene</a:t>
            </a:r>
            <a:endParaRPr lang="en-US" b="1" dirty="0">
              <a:latin typeface="Arial" charset="0"/>
            </a:endParaRPr>
          </a:p>
          <a:p>
            <a:pPr>
              <a:defRPr/>
            </a:pPr>
            <a:r>
              <a:rPr lang="sk-SK" sz="1600" b="1" dirty="0" smtClean="0">
                <a:latin typeface="Arial" charset="0"/>
              </a:rPr>
              <a:t>pričom ľudská civilizácia je obviňovaná z toho, že ju zapríčiňuje, pretože spaľovaním fosílnych palív </a:t>
            </a:r>
            <a:r>
              <a:rPr lang="sk-SK" sz="1600" b="1" dirty="0">
                <a:latin typeface="Arial" charset="0"/>
              </a:rPr>
              <a:t>emituje priveľa </a:t>
            </a:r>
            <a:r>
              <a:rPr lang="en-US" sz="1600" b="1" dirty="0">
                <a:latin typeface="Arial" charset="0"/>
              </a:rPr>
              <a:t>CO</a:t>
            </a:r>
            <a:r>
              <a:rPr lang="en-US" sz="1600" b="1" baseline="-25000" dirty="0">
                <a:latin typeface="Arial" charset="0"/>
              </a:rPr>
              <a:t>2</a:t>
            </a:r>
            <a:r>
              <a:rPr lang="en-US" sz="1600" b="1" dirty="0" smtClean="0">
                <a:latin typeface="Arial" charset="0"/>
              </a:rPr>
              <a:t> </a:t>
            </a:r>
            <a:endParaRPr lang="sk-SK" altLang="ja-JP" sz="16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26160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príčinou naozaj len emisie CO2</a:t>
            </a:r>
            <a: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8816" y="764026"/>
            <a:ext cx="90542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Existuje jednoznačná vzájomná súvislosť medzi prirodzenými emisiami </a:t>
            </a:r>
            <a:r>
              <a:rPr lang="en-US" b="1" dirty="0">
                <a:solidFill>
                  <a:srgbClr val="C00000"/>
                </a:solidFill>
              </a:rPr>
              <a:t>CO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sk-SK" b="1" dirty="0">
                <a:solidFill>
                  <a:srgbClr val="C00000"/>
                </a:solidFill>
              </a:rPr>
              <a:t>a </a:t>
            </a:r>
            <a:r>
              <a:rPr lang="sk-SK" b="1" dirty="0" smtClean="0">
                <a:solidFill>
                  <a:srgbClr val="C00000"/>
                </a:solidFill>
              </a:rPr>
              <a:t>teplotou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b="1" dirty="0">
              <a:solidFill>
                <a:srgbClr val="C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b="1" dirty="0"/>
              <a:t>Zvýšená teplota uvoľňuje vyššie množstvá prírodného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(a</a:t>
            </a:r>
            <a:r>
              <a:rPr lang="sk-SK" b="1" dirty="0"/>
              <a:t> tiež metánu ako silného </a:t>
            </a:r>
            <a:r>
              <a:rPr lang="en-US" b="1" dirty="0"/>
              <a:t> GHG)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b="1" dirty="0"/>
              <a:t>Vyššie emisie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sk-SK" b="1" dirty="0"/>
              <a:t>zapríčiňujú skleníkový efekt v atmosfére a znižujú tak schopnosť zemského povrchu vyžiariť teplo v infračervenom spektre, čím stúpa jeho teplota </a:t>
            </a:r>
            <a:endParaRPr lang="en-US" b="1" dirty="0"/>
          </a:p>
        </p:txBody>
      </p:sp>
      <p:pic>
        <p:nvPicPr>
          <p:cNvPr id="4" name="Picture 2" descr="Graphs of Carbon Dioxide and Temperature for the past 8000,000 years derived from ice cor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2" y="2209210"/>
            <a:ext cx="5967503" cy="283928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  <a:extLst/>
        </p:spPr>
      </p:pic>
      <p:sp>
        <p:nvSpPr>
          <p:cNvPr id="5" name="Obdĺžnik 4"/>
          <p:cNvSpPr/>
          <p:nvPr/>
        </p:nvSpPr>
        <p:spPr>
          <a:xfrm>
            <a:off x="-78275" y="5093026"/>
            <a:ext cx="7280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Graphs by Robert </a:t>
            </a:r>
            <a:r>
              <a:rPr lang="en-US" sz="1200" dirty="0" err="1"/>
              <a:t>Simmon</a:t>
            </a:r>
            <a:r>
              <a:rPr lang="en-US" sz="1200" dirty="0"/>
              <a:t>, using data from </a:t>
            </a:r>
            <a:r>
              <a:rPr lang="en-US" sz="1200" dirty="0" err="1"/>
              <a:t>Lüthi</a:t>
            </a:r>
            <a:r>
              <a:rPr lang="en-US" sz="1200" dirty="0"/>
              <a:t> et al., 2008, and </a:t>
            </a:r>
            <a:r>
              <a:rPr lang="en-US" sz="1200" dirty="0" err="1"/>
              <a:t>Jouzel</a:t>
            </a:r>
            <a:r>
              <a:rPr lang="en-US" sz="1200" dirty="0"/>
              <a:t> et al., 2007.</a:t>
            </a:r>
          </a:p>
        </p:txBody>
      </p:sp>
      <p:pic>
        <p:nvPicPr>
          <p:cNvPr id="6" name="Obrázok 5" descr="https://upload.wikimedia.org/wikipedia/commons/b/b3/Solubility-co2-wat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19" y="2182177"/>
            <a:ext cx="3314681" cy="28635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ĺžnik 6"/>
          <p:cNvSpPr/>
          <p:nvPr/>
        </p:nvSpPr>
        <p:spPr>
          <a:xfrm>
            <a:off x="6100177" y="5072753"/>
            <a:ext cx="3052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de-DE" sz="1200" dirty="0"/>
              <a:t>www.engineeringtoolbox.com/gases-solubility-water-d_1148.html</a:t>
            </a:r>
            <a:endParaRPr lang="en-US" sz="1200" dirty="0"/>
          </a:p>
        </p:txBody>
      </p:sp>
      <p:sp>
        <p:nvSpPr>
          <p:cNvPr id="8" name="Obdĺžnik 7"/>
          <p:cNvSpPr/>
          <p:nvPr/>
        </p:nvSpPr>
        <p:spPr>
          <a:xfrm>
            <a:off x="470652" y="5791216"/>
            <a:ext cx="804469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Proklamovaná príčina otepľovania je súčasne jeho dôsledkom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23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adsb.tmgrup.com.tr/0b4b8f/1200/627/0/120/1000/642?u=https://idsb.tmgrup.com.tr/2020/01/06/1578319248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869949"/>
            <a:ext cx="4572059" cy="25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oecd.org/media/oecdorg/directorates/environmentdirectorate/iStock_000008276806Large-271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29000"/>
            <a:ext cx="456412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/>
          <p:nvPr/>
        </p:nvSpPr>
        <p:spPr>
          <a:xfrm>
            <a:off x="6231323" y="5729539"/>
            <a:ext cx="2906939" cy="27699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200" i="1" dirty="0"/>
              <a:t>Source: OECD The cost of air pollution, 2014</a:t>
            </a:r>
            <a:endParaRPr lang="sk-SK" sz="1200" i="1" dirty="0"/>
          </a:p>
        </p:txBody>
      </p:sp>
      <p:sp>
        <p:nvSpPr>
          <p:cNvPr id="7" name="Rectangle 2"/>
          <p:cNvSpPr/>
          <p:nvPr/>
        </p:nvSpPr>
        <p:spPr>
          <a:xfrm>
            <a:off x="5616468" y="3171589"/>
            <a:ext cx="3529675" cy="27699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200" i="1" dirty="0"/>
              <a:t>Istanbul - Source: Daily Sabah with DHA, Jan.6,2020</a:t>
            </a:r>
            <a:endParaRPr lang="sk-SK" sz="1200" i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7025" y="1051142"/>
            <a:ext cx="4189387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sz="1500" b="1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sk-SK" sz="1500" b="1" dirty="0" smtClean="0">
                <a:latin typeface="Arial" charset="0"/>
              </a:rPr>
              <a:t>Radikálne redukovať emisie </a:t>
            </a:r>
            <a:r>
              <a:rPr lang="en-US" sz="1500" b="1" dirty="0" smtClean="0">
                <a:latin typeface="Arial" charset="0"/>
              </a:rPr>
              <a:t>CO</a:t>
            </a:r>
            <a:r>
              <a:rPr lang="en-US" sz="1500" b="1" baseline="-25000" dirty="0" smtClean="0">
                <a:latin typeface="Arial" charset="0"/>
              </a:rPr>
              <a:t>2</a:t>
            </a:r>
            <a:r>
              <a:rPr lang="sk-SK" sz="1500" b="1" dirty="0" smtClean="0">
                <a:latin typeface="Arial" charset="0"/>
              </a:rPr>
              <a:t> s cieľom znížiť atmosférický obsah </a:t>
            </a:r>
            <a:r>
              <a:rPr lang="en-US" sz="1500" b="1" dirty="0" smtClean="0">
                <a:latin typeface="Arial" charset="0"/>
              </a:rPr>
              <a:t>CO</a:t>
            </a:r>
            <a:r>
              <a:rPr lang="en-US" sz="1500" b="1" baseline="-25000" dirty="0" smtClean="0">
                <a:latin typeface="Arial" charset="0"/>
              </a:rPr>
              <a:t>2</a:t>
            </a:r>
            <a:endParaRPr lang="en-US" sz="1500" b="1" dirty="0">
              <a:latin typeface="Arial" charset="0"/>
            </a:endParaRPr>
          </a:p>
          <a:p>
            <a:pPr>
              <a:defRPr/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>
              <a:defRPr/>
            </a:pPr>
            <a:r>
              <a:rPr lang="sk-SK" sz="1500" b="1" dirty="0" smtClean="0">
                <a:solidFill>
                  <a:srgbClr val="FF0000"/>
                </a:solidFill>
                <a:latin typeface="Arial" charset="0"/>
              </a:rPr>
              <a:t>z dnešných </a:t>
            </a:r>
            <a:r>
              <a:rPr lang="en-US" sz="1500" b="1" dirty="0" smtClean="0">
                <a:solidFill>
                  <a:srgbClr val="FF0000"/>
                </a:solidFill>
                <a:latin typeface="Arial" charset="0"/>
              </a:rPr>
              <a:t>420 ppm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sk-SK" sz="1500" b="1" dirty="0" smtClean="0">
                <a:solidFill>
                  <a:srgbClr val="00B050"/>
                </a:solidFill>
                <a:latin typeface="Arial" charset="0"/>
              </a:rPr>
              <a:t>na 2</a:t>
            </a:r>
            <a:r>
              <a:rPr lang="en-US" sz="1500" b="1" dirty="0" smtClean="0">
                <a:solidFill>
                  <a:srgbClr val="00B050"/>
                </a:solidFill>
                <a:latin typeface="Arial" charset="0"/>
              </a:rPr>
              <a:t>80 </a:t>
            </a:r>
            <a:r>
              <a:rPr lang="en-US" sz="1500" b="1" dirty="0">
                <a:solidFill>
                  <a:srgbClr val="00B050"/>
                </a:solidFill>
                <a:latin typeface="Arial" charset="0"/>
              </a:rPr>
              <a:t>ppm </a:t>
            </a:r>
            <a:r>
              <a:rPr lang="sk-SK" sz="1500" b="1" dirty="0" smtClean="0">
                <a:solidFill>
                  <a:srgbClr val="00B050"/>
                </a:solidFill>
                <a:latin typeface="Arial" charset="0"/>
              </a:rPr>
              <a:t>z </a:t>
            </a:r>
            <a:r>
              <a:rPr lang="en-US" sz="1500" b="1" dirty="0" smtClean="0">
                <a:solidFill>
                  <a:srgbClr val="00B050"/>
                </a:solidFill>
                <a:latin typeface="Arial" charset="0"/>
              </a:rPr>
              <a:t>pre</a:t>
            </a:r>
            <a:r>
              <a:rPr lang="sk-SK" sz="1500" b="1" dirty="0" smtClean="0">
                <a:solidFill>
                  <a:srgbClr val="00B050"/>
                </a:solidFill>
                <a:latin typeface="Arial" charset="0"/>
              </a:rPr>
              <a:t>d </a:t>
            </a:r>
            <a:r>
              <a:rPr lang="en-US" sz="1500" b="1" dirty="0" smtClean="0">
                <a:solidFill>
                  <a:srgbClr val="00B050"/>
                </a:solidFill>
                <a:latin typeface="Arial" charset="0"/>
              </a:rPr>
              <a:t>industrial</a:t>
            </a:r>
            <a:r>
              <a:rPr lang="sk-SK" sz="1500" b="1" dirty="0" err="1" smtClean="0">
                <a:solidFill>
                  <a:srgbClr val="00B050"/>
                </a:solidFill>
                <a:latin typeface="Arial" charset="0"/>
              </a:rPr>
              <a:t>ného</a:t>
            </a:r>
            <a:r>
              <a:rPr lang="sk-SK" sz="1500" b="1" dirty="0" smtClean="0">
                <a:solidFill>
                  <a:srgbClr val="00B050"/>
                </a:solidFill>
                <a:latin typeface="Arial" charset="0"/>
              </a:rPr>
              <a:t> obdobia</a:t>
            </a:r>
            <a:endParaRPr lang="en-US" sz="15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8484" y="4251548"/>
            <a:ext cx="4335273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500" b="1" dirty="0" smtClean="0">
                <a:latin typeface="Arial" charset="0"/>
              </a:rPr>
              <a:t>Poznámka</a:t>
            </a:r>
            <a:r>
              <a:rPr lang="en-US" sz="1500" b="1" dirty="0" smtClean="0">
                <a:latin typeface="Arial" charset="0"/>
              </a:rPr>
              <a:t>: </a:t>
            </a:r>
            <a:endParaRPr lang="en-US" sz="1500" b="1" dirty="0">
              <a:latin typeface="Arial" charset="0"/>
            </a:endParaRPr>
          </a:p>
          <a:p>
            <a:pPr>
              <a:defRPr/>
            </a:pPr>
            <a:endParaRPr lang="en-US" sz="1500" b="1" dirty="0">
              <a:latin typeface="Arial" charset="0"/>
            </a:endParaRPr>
          </a:p>
          <a:p>
            <a:pPr>
              <a:defRPr/>
            </a:pPr>
            <a:r>
              <a:rPr lang="en-US" sz="1500" dirty="0">
                <a:latin typeface="Arial" charset="0"/>
              </a:rPr>
              <a:t>CO</a:t>
            </a:r>
            <a:r>
              <a:rPr lang="en-US" sz="1500" baseline="-25000" dirty="0">
                <a:latin typeface="Arial" charset="0"/>
              </a:rPr>
              <a:t>2</a:t>
            </a:r>
            <a:r>
              <a:rPr lang="en-US" sz="1500" dirty="0">
                <a:latin typeface="Arial" charset="0"/>
              </a:rPr>
              <a:t> </a:t>
            </a:r>
            <a:r>
              <a:rPr lang="sk-SK" sz="1500" dirty="0" smtClean="0">
                <a:latin typeface="Arial" charset="0"/>
              </a:rPr>
              <a:t>je plyn</a:t>
            </a:r>
            <a:r>
              <a:rPr lang="en-US" sz="1500" b="1" dirty="0" smtClean="0">
                <a:latin typeface="Arial" charset="0"/>
              </a:rPr>
              <a:t> </a:t>
            </a:r>
            <a:r>
              <a:rPr lang="sk-SK" sz="1500" b="1" u="sng" dirty="0" smtClean="0">
                <a:latin typeface="Arial" charset="0"/>
              </a:rPr>
              <a:t>bez farby</a:t>
            </a:r>
            <a:r>
              <a:rPr lang="en-US" sz="1500" b="1" u="sng" dirty="0" smtClean="0">
                <a:latin typeface="Arial" charset="0"/>
              </a:rPr>
              <a:t>, </a:t>
            </a:r>
            <a:r>
              <a:rPr lang="sk-SK" sz="1500" b="1" u="sng" dirty="0" smtClean="0">
                <a:latin typeface="Arial" charset="0"/>
              </a:rPr>
              <a:t>chute</a:t>
            </a:r>
            <a:r>
              <a:rPr lang="en-US" sz="1500" b="1" dirty="0" smtClean="0">
                <a:latin typeface="Arial" charset="0"/>
              </a:rPr>
              <a:t> </a:t>
            </a:r>
            <a:r>
              <a:rPr lang="en-US" sz="1500" dirty="0">
                <a:latin typeface="Arial" charset="0"/>
              </a:rPr>
              <a:t>and</a:t>
            </a:r>
            <a:r>
              <a:rPr lang="en-US" sz="1500" b="1" dirty="0">
                <a:latin typeface="Arial" charset="0"/>
              </a:rPr>
              <a:t> </a:t>
            </a:r>
            <a:r>
              <a:rPr lang="sk-SK" sz="1500" b="1" u="sng" dirty="0" smtClean="0">
                <a:latin typeface="Arial" charset="0"/>
              </a:rPr>
              <a:t>zápachu</a:t>
            </a:r>
            <a:endParaRPr lang="en-US" sz="1500" u="sng" dirty="0">
              <a:latin typeface="Arial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99228" y="251598"/>
            <a:ext cx="227498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dirty="0" smtClean="0">
                <a:solidFill>
                  <a:srgbClr val="FF0000"/>
                </a:solidFill>
                <a:latin typeface="Arial" charset="0"/>
              </a:rPr>
              <a:t>Úloha dňa je však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The Earth's oceans, soil, plants, animals and volcanoes are all natural sources of carbon dioxide emission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4" y="591670"/>
            <a:ext cx="4498663" cy="303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96036" y="1214755"/>
            <a:ext cx="323896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350" b="1" dirty="0">
                <a:solidFill>
                  <a:srgbClr val="FF0000"/>
                </a:solidFill>
              </a:rPr>
              <a:t>natural:  	</a:t>
            </a:r>
            <a:r>
              <a:rPr lang="sk-SK" sz="1350" b="1" dirty="0">
                <a:solidFill>
                  <a:srgbClr val="FF0000"/>
                </a:solidFill>
              </a:rPr>
              <a:t>	</a:t>
            </a:r>
            <a:r>
              <a:rPr lang="en-US" sz="1350" b="1" dirty="0">
                <a:solidFill>
                  <a:srgbClr val="FF0000"/>
                </a:solidFill>
              </a:rPr>
              <a:t>	740 </a:t>
            </a:r>
            <a:r>
              <a:rPr lang="en-US" sz="1350" b="1" dirty="0" err="1">
                <a:solidFill>
                  <a:srgbClr val="FF0000"/>
                </a:solidFill>
              </a:rPr>
              <a:t>Gt</a:t>
            </a:r>
            <a:r>
              <a:rPr lang="en-US" sz="1350" b="1" dirty="0">
                <a:solidFill>
                  <a:srgbClr val="FF0000"/>
                </a:solidFill>
              </a:rPr>
              <a:t> CO2/y</a:t>
            </a:r>
          </a:p>
          <a:p>
            <a:pPr algn="l"/>
            <a:r>
              <a:rPr lang="en-US" sz="1350" b="1" dirty="0">
                <a:solidFill>
                  <a:srgbClr val="0070C0"/>
                </a:solidFill>
              </a:rPr>
              <a:t>Ocean: </a:t>
            </a:r>
            <a:r>
              <a:rPr lang="sk-SK" sz="1350" b="1" dirty="0">
                <a:solidFill>
                  <a:srgbClr val="0070C0"/>
                </a:solidFill>
              </a:rPr>
              <a:t>		</a:t>
            </a:r>
            <a:r>
              <a:rPr lang="en-US" sz="1350" b="1" dirty="0">
                <a:solidFill>
                  <a:srgbClr val="0070C0"/>
                </a:solidFill>
              </a:rPr>
              <a:t>	300 </a:t>
            </a:r>
            <a:r>
              <a:rPr lang="en-US" sz="1350" b="1" dirty="0" err="1">
                <a:solidFill>
                  <a:srgbClr val="0070C0"/>
                </a:solidFill>
              </a:rPr>
              <a:t>Gt</a:t>
            </a:r>
            <a:r>
              <a:rPr lang="en-US" sz="1350" b="1" dirty="0">
                <a:solidFill>
                  <a:srgbClr val="0070C0"/>
                </a:solidFill>
              </a:rPr>
              <a:t> CO2/y</a:t>
            </a:r>
          </a:p>
          <a:p>
            <a:pPr algn="l"/>
            <a:r>
              <a:rPr lang="en-US" sz="1350" b="1" dirty="0">
                <a:solidFill>
                  <a:srgbClr val="0070C0"/>
                </a:solidFill>
              </a:rPr>
              <a:t>Plants &amp; animals:   		220 </a:t>
            </a:r>
            <a:r>
              <a:rPr lang="en-US" sz="1350" b="1" dirty="0" err="1">
                <a:solidFill>
                  <a:srgbClr val="0070C0"/>
                </a:solidFill>
              </a:rPr>
              <a:t>Gt</a:t>
            </a:r>
            <a:r>
              <a:rPr lang="en-US" sz="1350" b="1" dirty="0">
                <a:solidFill>
                  <a:srgbClr val="0070C0"/>
                </a:solidFill>
              </a:rPr>
              <a:t> CO2/y</a:t>
            </a:r>
          </a:p>
          <a:p>
            <a:pPr algn="l"/>
            <a:r>
              <a:rPr lang="en-US" sz="1350" b="1" dirty="0">
                <a:solidFill>
                  <a:srgbClr val="0070C0"/>
                </a:solidFill>
              </a:rPr>
              <a:t>Soil: </a:t>
            </a:r>
            <a:r>
              <a:rPr lang="sk-SK" sz="1350" b="1" dirty="0">
                <a:solidFill>
                  <a:srgbClr val="0070C0"/>
                </a:solidFill>
              </a:rPr>
              <a:t>		</a:t>
            </a:r>
            <a:r>
              <a:rPr lang="en-US" sz="1350" b="1" dirty="0">
                <a:solidFill>
                  <a:srgbClr val="0070C0"/>
                </a:solidFill>
              </a:rPr>
              <a:t>	220 </a:t>
            </a:r>
            <a:r>
              <a:rPr lang="en-US" sz="1350" b="1" dirty="0" err="1">
                <a:solidFill>
                  <a:srgbClr val="0070C0"/>
                </a:solidFill>
              </a:rPr>
              <a:t>Gt</a:t>
            </a:r>
            <a:r>
              <a:rPr lang="en-US" sz="1350" b="1" dirty="0">
                <a:solidFill>
                  <a:srgbClr val="0070C0"/>
                </a:solidFill>
              </a:rPr>
              <a:t> CO2/y</a:t>
            </a:r>
          </a:p>
        </p:txBody>
      </p:sp>
      <p:pic>
        <p:nvPicPr>
          <p:cNvPr id="136200" name="Picture 8" descr="Human sources of carbon dioxide emissions, IEA. Almost all human carbon dioxide emissions come from the combustion of fossil fuel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4" y="3671470"/>
            <a:ext cx="4491951" cy="3144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39389" y="3479484"/>
            <a:ext cx="31956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350" b="1" dirty="0">
                <a:solidFill>
                  <a:srgbClr val="FF0000"/>
                </a:solidFill>
              </a:rPr>
              <a:t>anthropogenic</a:t>
            </a:r>
            <a:r>
              <a:rPr lang="sk-SK" sz="1350" b="1" dirty="0">
                <a:solidFill>
                  <a:srgbClr val="FF0000"/>
                </a:solidFill>
              </a:rPr>
              <a:t> 2011</a:t>
            </a:r>
            <a:r>
              <a:rPr lang="en-US" sz="1350" b="1" dirty="0">
                <a:solidFill>
                  <a:srgbClr val="FF0000"/>
                </a:solidFill>
              </a:rPr>
              <a:t>: 	</a:t>
            </a:r>
            <a:r>
              <a:rPr lang="sk-SK" sz="1350" b="1" dirty="0">
                <a:solidFill>
                  <a:srgbClr val="FF0000"/>
                </a:solidFill>
              </a:rPr>
              <a:t>38,1 </a:t>
            </a:r>
            <a:r>
              <a:rPr lang="en-US" sz="1350" b="1" dirty="0" err="1">
                <a:solidFill>
                  <a:srgbClr val="FF0000"/>
                </a:solidFill>
              </a:rPr>
              <a:t>Gt</a:t>
            </a:r>
            <a:r>
              <a:rPr lang="en-US" sz="1350" b="1" dirty="0">
                <a:solidFill>
                  <a:srgbClr val="FF0000"/>
                </a:solidFill>
              </a:rPr>
              <a:t> CO2/y</a:t>
            </a:r>
          </a:p>
          <a:p>
            <a:pPr algn="l"/>
            <a:r>
              <a:rPr lang="sk-SK" sz="1350" b="1" dirty="0" err="1">
                <a:solidFill>
                  <a:srgbClr val="0070C0"/>
                </a:solidFill>
              </a:rPr>
              <a:t>Fossil</a:t>
            </a:r>
            <a:r>
              <a:rPr lang="sk-SK" sz="1350" b="1" dirty="0">
                <a:solidFill>
                  <a:srgbClr val="0070C0"/>
                </a:solidFill>
              </a:rPr>
              <a:t> </a:t>
            </a:r>
            <a:r>
              <a:rPr lang="sk-SK" sz="1350" b="1" dirty="0" err="1">
                <a:solidFill>
                  <a:srgbClr val="0070C0"/>
                </a:solidFill>
              </a:rPr>
              <a:t>fuel</a:t>
            </a:r>
            <a:r>
              <a:rPr lang="sk-SK" sz="1350" b="1" dirty="0">
                <a:solidFill>
                  <a:srgbClr val="0070C0"/>
                </a:solidFill>
              </a:rPr>
              <a:t> </a:t>
            </a:r>
            <a:r>
              <a:rPr lang="sk-SK" sz="1350" b="1" dirty="0" err="1">
                <a:solidFill>
                  <a:srgbClr val="0070C0"/>
                </a:solidFill>
              </a:rPr>
              <a:t>use</a:t>
            </a:r>
            <a:r>
              <a:rPr lang="en-US" sz="1350" b="1" dirty="0">
                <a:solidFill>
                  <a:srgbClr val="0070C0"/>
                </a:solidFill>
              </a:rPr>
              <a:t>:</a:t>
            </a:r>
            <a:r>
              <a:rPr lang="sk-SK" sz="1350" b="1" dirty="0">
                <a:solidFill>
                  <a:srgbClr val="0070C0"/>
                </a:solidFill>
              </a:rPr>
              <a:t>	</a:t>
            </a:r>
            <a:r>
              <a:rPr lang="en-US" sz="1350" b="1" dirty="0" smtClean="0">
                <a:solidFill>
                  <a:srgbClr val="0070C0"/>
                </a:solidFill>
              </a:rPr>
              <a:t>3</a:t>
            </a:r>
            <a:r>
              <a:rPr lang="sk-SK" sz="1350" b="1" dirty="0">
                <a:solidFill>
                  <a:srgbClr val="0070C0"/>
                </a:solidFill>
              </a:rPr>
              <a:t>3,2</a:t>
            </a:r>
            <a:r>
              <a:rPr lang="en-US" sz="1350" b="1" dirty="0">
                <a:solidFill>
                  <a:srgbClr val="0070C0"/>
                </a:solidFill>
              </a:rPr>
              <a:t> </a:t>
            </a:r>
            <a:r>
              <a:rPr lang="en-US" sz="1350" b="1" dirty="0" err="1">
                <a:solidFill>
                  <a:srgbClr val="0070C0"/>
                </a:solidFill>
              </a:rPr>
              <a:t>Gt</a:t>
            </a:r>
            <a:r>
              <a:rPr lang="en-US" sz="1350" b="1" dirty="0">
                <a:solidFill>
                  <a:srgbClr val="0070C0"/>
                </a:solidFill>
              </a:rPr>
              <a:t> CO2/y</a:t>
            </a:r>
          </a:p>
          <a:p>
            <a:pPr algn="l"/>
            <a:r>
              <a:rPr lang="sk-SK" sz="1350" b="1" dirty="0" err="1">
                <a:solidFill>
                  <a:srgbClr val="0070C0"/>
                </a:solidFill>
              </a:rPr>
              <a:t>Land</a:t>
            </a:r>
            <a:r>
              <a:rPr lang="sk-SK" sz="1350" b="1" dirty="0">
                <a:solidFill>
                  <a:srgbClr val="0070C0"/>
                </a:solidFill>
              </a:rPr>
              <a:t> </a:t>
            </a:r>
            <a:r>
              <a:rPr lang="sk-SK" sz="1350" b="1" dirty="0" err="1">
                <a:solidFill>
                  <a:srgbClr val="0070C0"/>
                </a:solidFill>
              </a:rPr>
              <a:t>use</a:t>
            </a:r>
            <a:r>
              <a:rPr lang="en-US" sz="1350" b="1" dirty="0">
                <a:solidFill>
                  <a:srgbClr val="0070C0"/>
                </a:solidFill>
              </a:rPr>
              <a:t>: </a:t>
            </a:r>
            <a:r>
              <a:rPr lang="sk-SK" sz="1350" b="1" dirty="0">
                <a:solidFill>
                  <a:srgbClr val="0070C0"/>
                </a:solidFill>
              </a:rPr>
              <a:t>	  </a:t>
            </a:r>
            <a:r>
              <a:rPr lang="en-US" sz="1350" b="1" dirty="0">
                <a:solidFill>
                  <a:srgbClr val="0070C0"/>
                </a:solidFill>
              </a:rPr>
              <a:t>	</a:t>
            </a:r>
            <a:r>
              <a:rPr lang="sk-SK" sz="1350" b="1" dirty="0" smtClean="0">
                <a:solidFill>
                  <a:srgbClr val="0070C0"/>
                </a:solidFill>
              </a:rPr>
              <a:t>3,4</a:t>
            </a:r>
            <a:r>
              <a:rPr lang="en-US" sz="1350" b="1" dirty="0" smtClean="0">
                <a:solidFill>
                  <a:srgbClr val="0070C0"/>
                </a:solidFill>
              </a:rPr>
              <a:t> </a:t>
            </a:r>
            <a:r>
              <a:rPr lang="en-US" sz="1350" b="1" dirty="0" err="1">
                <a:solidFill>
                  <a:srgbClr val="0070C0"/>
                </a:solidFill>
              </a:rPr>
              <a:t>Gt</a:t>
            </a:r>
            <a:r>
              <a:rPr lang="en-US" sz="1350" b="1" dirty="0">
                <a:solidFill>
                  <a:srgbClr val="0070C0"/>
                </a:solidFill>
              </a:rPr>
              <a:t> O2/y</a:t>
            </a:r>
          </a:p>
          <a:p>
            <a:pPr algn="l"/>
            <a:r>
              <a:rPr lang="sk-SK" sz="1350" b="1" dirty="0" err="1">
                <a:solidFill>
                  <a:srgbClr val="0070C0"/>
                </a:solidFill>
              </a:rPr>
              <a:t>Industry</a:t>
            </a:r>
            <a:r>
              <a:rPr lang="en-US" sz="1350" b="1" dirty="0">
                <a:solidFill>
                  <a:srgbClr val="0070C0"/>
                </a:solidFill>
              </a:rPr>
              <a:t>: </a:t>
            </a:r>
            <a:r>
              <a:rPr lang="sk-SK" sz="1350" b="1" dirty="0">
                <a:solidFill>
                  <a:srgbClr val="0070C0"/>
                </a:solidFill>
              </a:rPr>
              <a:t>	  </a:t>
            </a:r>
            <a:r>
              <a:rPr lang="en-US" sz="1350" b="1" dirty="0">
                <a:solidFill>
                  <a:srgbClr val="0070C0"/>
                </a:solidFill>
              </a:rPr>
              <a:t>                  	</a:t>
            </a:r>
            <a:r>
              <a:rPr lang="sk-SK" sz="1350" b="1" dirty="0">
                <a:solidFill>
                  <a:srgbClr val="0070C0"/>
                </a:solidFill>
              </a:rPr>
              <a:t>1,5</a:t>
            </a:r>
            <a:r>
              <a:rPr lang="en-US" sz="1350" b="1" dirty="0">
                <a:solidFill>
                  <a:srgbClr val="0070C0"/>
                </a:solidFill>
              </a:rPr>
              <a:t> </a:t>
            </a:r>
            <a:r>
              <a:rPr lang="en-US" sz="1350" b="1" dirty="0" err="1">
                <a:solidFill>
                  <a:srgbClr val="0070C0"/>
                </a:solidFill>
              </a:rPr>
              <a:t>Gt</a:t>
            </a:r>
            <a:r>
              <a:rPr lang="en-US" sz="1350" b="1" dirty="0">
                <a:solidFill>
                  <a:srgbClr val="0070C0"/>
                </a:solidFill>
              </a:rPr>
              <a:t> CO2/y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7747" y="4936509"/>
            <a:ext cx="4154011" cy="2308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900" b="1" dirty="0"/>
              <a:t>Source: </a:t>
            </a:r>
            <a:r>
              <a:rPr lang="sk-SK" sz="900" dirty="0"/>
              <a:t>http://whatsyourimpact.org/greenhouse-gases/carbon-dioxide-emissions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4984481" y="4495551"/>
            <a:ext cx="3195616" cy="300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350" b="1" dirty="0"/>
              <a:t>Total </a:t>
            </a:r>
            <a:r>
              <a:rPr lang="sk-SK" sz="1350" b="1" dirty="0"/>
              <a:t>2011</a:t>
            </a:r>
            <a:r>
              <a:rPr lang="en-US" sz="1350" b="1" dirty="0"/>
              <a:t>: 	               77</a:t>
            </a:r>
            <a:r>
              <a:rPr lang="sk-SK" sz="1350" b="1" dirty="0"/>
              <a:t>8,1 </a:t>
            </a:r>
            <a:r>
              <a:rPr lang="en-US" sz="1350" b="1" dirty="0" err="1"/>
              <a:t>Gt</a:t>
            </a:r>
            <a:r>
              <a:rPr lang="en-US" sz="1350" b="1" dirty="0"/>
              <a:t> CO2/y</a:t>
            </a:r>
          </a:p>
        </p:txBody>
      </p:sp>
      <p:sp>
        <p:nvSpPr>
          <p:cNvPr id="9" name="Rectangle 2"/>
          <p:cNvSpPr/>
          <p:nvPr/>
        </p:nvSpPr>
        <p:spPr>
          <a:xfrm>
            <a:off x="4983324" y="2879106"/>
            <a:ext cx="3888432" cy="3693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900" b="1" dirty="0"/>
              <a:t>Source: </a:t>
            </a:r>
            <a:r>
              <a:rPr lang="en-US" sz="900" dirty="0"/>
              <a:t>IPCC Fourth Assessment Report: Climate Change 2007, Intergovernmental Panel on Climate Change.</a:t>
            </a:r>
            <a:endParaRPr lang="sk-SK" sz="9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628650" y="47674"/>
            <a:ext cx="7886700" cy="5977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Bilancia CO</a:t>
            </a:r>
            <a:r>
              <a:rPr lang="sk-SK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717748" y="5245532"/>
            <a:ext cx="431867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Podstatn</a:t>
            </a:r>
            <a:r>
              <a:rPr lang="sk-SK" sz="1600" b="1" dirty="0" smtClean="0">
                <a:solidFill>
                  <a:srgbClr val="FF0000"/>
                </a:solidFill>
              </a:rPr>
              <a:t>ú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sk-SK" sz="1600" b="1" dirty="0" smtClean="0">
                <a:solidFill>
                  <a:srgbClr val="FF0000"/>
                </a:solidFill>
              </a:rPr>
              <a:t>časť CO</a:t>
            </a:r>
            <a:r>
              <a:rPr lang="sk-SK" sz="1600" b="1" baseline="-25000" dirty="0" smtClean="0">
                <a:solidFill>
                  <a:srgbClr val="FF0000"/>
                </a:solidFill>
              </a:rPr>
              <a:t>2</a:t>
            </a:r>
            <a:r>
              <a:rPr lang="sk-SK" sz="1600" b="1" dirty="0" smtClean="0">
                <a:solidFill>
                  <a:srgbClr val="FF0000"/>
                </a:solidFill>
              </a:rPr>
              <a:t> v atmosfére (95%) tvoria prirodzené emisie CO</a:t>
            </a:r>
            <a:r>
              <a:rPr lang="sk-SK" sz="1600" b="1" baseline="-25000" dirty="0" smtClean="0">
                <a:solidFill>
                  <a:srgbClr val="FF0000"/>
                </a:solidFill>
              </a:rPr>
              <a:t>2 </a:t>
            </a:r>
          </a:p>
          <a:p>
            <a:r>
              <a:rPr lang="sk-SK" sz="1600" b="1" dirty="0" smtClean="0">
                <a:solidFill>
                  <a:srgbClr val="FF0000"/>
                </a:solidFill>
              </a:rPr>
              <a:t>Ak je 420 </a:t>
            </a:r>
            <a:r>
              <a:rPr lang="sk-SK" sz="1600" b="1" dirty="0" err="1" smtClean="0">
                <a:solidFill>
                  <a:srgbClr val="FF0000"/>
                </a:solidFill>
              </a:rPr>
              <a:t>ppm</a:t>
            </a:r>
            <a:r>
              <a:rPr lang="sk-SK" sz="1600" b="1" dirty="0" smtClean="0">
                <a:solidFill>
                  <a:srgbClr val="FF0000"/>
                </a:solidFill>
              </a:rPr>
              <a:t> výsledkom všetkých emisií ľudstvo sa podieľa na cca 21 </a:t>
            </a:r>
            <a:r>
              <a:rPr lang="sk-SK" sz="1600" b="1" dirty="0" err="1" smtClean="0">
                <a:solidFill>
                  <a:srgbClr val="FF0000"/>
                </a:solidFill>
              </a:rPr>
              <a:t>ppm</a:t>
            </a:r>
            <a:r>
              <a:rPr lang="sk-SK" sz="1600" b="1" dirty="0" smtClean="0">
                <a:solidFill>
                  <a:srgbClr val="FF0000"/>
                </a:solidFill>
              </a:rPr>
              <a:t>. Ani úplná eliminácia </a:t>
            </a:r>
            <a:r>
              <a:rPr lang="sk-SK" sz="1600" b="1" dirty="0" err="1" smtClean="0">
                <a:solidFill>
                  <a:srgbClr val="FF0000"/>
                </a:solidFill>
              </a:rPr>
              <a:t>antropogénnych</a:t>
            </a:r>
            <a:r>
              <a:rPr lang="sk-SK" sz="1600" b="1" dirty="0" smtClean="0">
                <a:solidFill>
                  <a:srgbClr val="FF0000"/>
                </a:solidFill>
              </a:rPr>
              <a:t> emisií tak nemôže znížiť úroveň </a:t>
            </a:r>
            <a:r>
              <a:rPr lang="sk-SK" sz="1600" b="1" dirty="0">
                <a:solidFill>
                  <a:srgbClr val="FF0000"/>
                </a:solidFill>
              </a:rPr>
              <a:t>CO</a:t>
            </a:r>
            <a:r>
              <a:rPr lang="sk-SK" sz="1600" b="1" baseline="-25000" dirty="0">
                <a:solidFill>
                  <a:srgbClr val="FF0000"/>
                </a:solidFill>
              </a:rPr>
              <a:t>2 </a:t>
            </a:r>
            <a:r>
              <a:rPr lang="sk-SK" sz="1600" b="1" dirty="0" smtClean="0">
                <a:solidFill>
                  <a:srgbClr val="FF0000"/>
                </a:solidFill>
              </a:rPr>
              <a:t>na 280 </a:t>
            </a:r>
            <a:r>
              <a:rPr lang="sk-SK" sz="1600" b="1" dirty="0" err="1" smtClean="0">
                <a:solidFill>
                  <a:srgbClr val="FF0000"/>
                </a:solidFill>
              </a:rPr>
              <a:t>ppm</a:t>
            </a:r>
            <a:r>
              <a:rPr lang="sk-SK" sz="1600" b="1" dirty="0" smtClean="0">
                <a:solidFill>
                  <a:srgbClr val="FF0000"/>
                </a:solidFill>
              </a:rPr>
              <a:t> !!!</a:t>
            </a:r>
            <a:endParaRPr lang="en-US" sz="1600" b="1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aft diagram of the carbon cyc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77" y="1293094"/>
            <a:ext cx="6938694" cy="46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011619" y="5905532"/>
            <a:ext cx="44688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https://earthobservatory.nasa.gov/features/CarbonCycle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520368" y="6191248"/>
            <a:ext cx="84825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33388" indent="-433388"/>
            <a:r>
              <a:rPr lang="sk-SK" b="1" dirty="0"/>
              <a:t>Príroda je dnes schopná absorbovať </a:t>
            </a:r>
            <a:r>
              <a:rPr lang="en-US" b="1" dirty="0"/>
              <a:t>~ 5 </a:t>
            </a:r>
            <a:r>
              <a:rPr lang="en-US" b="1" dirty="0" err="1"/>
              <a:t>Gt</a:t>
            </a:r>
            <a:r>
              <a:rPr lang="en-US" b="1" dirty="0"/>
              <a:t>/y </a:t>
            </a:r>
            <a:r>
              <a:rPr lang="sk-SK" b="1" dirty="0"/>
              <a:t>z </a:t>
            </a:r>
            <a:r>
              <a:rPr lang="en-US" b="1" dirty="0"/>
              <a:t>9 </a:t>
            </a:r>
            <a:r>
              <a:rPr lang="en-US" b="1" dirty="0" err="1"/>
              <a:t>Gt</a:t>
            </a:r>
            <a:r>
              <a:rPr lang="en-US" b="1" dirty="0"/>
              <a:t>/y </a:t>
            </a:r>
            <a:r>
              <a:rPr lang="sk-SK" b="1" dirty="0"/>
              <a:t>civilizačných emisií </a:t>
            </a:r>
            <a:r>
              <a:rPr lang="sk-SK" b="1" dirty="0" smtClean="0"/>
              <a:t>uhlíka</a:t>
            </a:r>
            <a:endParaRPr lang="en-US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28650" y="451084"/>
            <a:ext cx="7886700" cy="5977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Bilancia uhlíka v atmosfére</a:t>
            </a:r>
            <a:endParaRPr lang="en-US" sz="4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016" y="860612"/>
            <a:ext cx="6808186" cy="435975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341345" y="5706570"/>
            <a:ext cx="7401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/>
              <a:t>Source: </a:t>
            </a:r>
            <a:r>
              <a:rPr lang="en-US" sz="1200" dirty="0">
                <a:hlinkClick r:id="rId3"/>
              </a:rPr>
              <a:t>Zhu et al., 2016.</a:t>
            </a:r>
            <a:r>
              <a:rPr lang="en-US" sz="1200" dirty="0"/>
              <a:t> Greening of the Earth and its Drivers. Nature Climate Change, doi:10.1038/nclimate3004</a:t>
            </a:r>
          </a:p>
          <a:p>
            <a:pPr algn="r"/>
            <a:endParaRPr lang="en-US" sz="1200" i="1" dirty="0"/>
          </a:p>
        </p:txBody>
      </p:sp>
      <p:sp>
        <p:nvSpPr>
          <p:cNvPr id="6" name="BlokTextu 5"/>
          <p:cNvSpPr txBox="1"/>
          <p:nvPr/>
        </p:nvSpPr>
        <p:spPr>
          <a:xfrm>
            <a:off x="2435765" y="5314963"/>
            <a:ext cx="4296106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i="1" dirty="0"/>
              <a:t>Global green leaf area increase 1982-2015: 4,1 %</a:t>
            </a:r>
            <a:endParaRPr lang="en-US" sz="1350" dirty="0"/>
          </a:p>
        </p:txBody>
      </p:sp>
      <p:sp>
        <p:nvSpPr>
          <p:cNvPr id="7" name="BlokTextu 6"/>
          <p:cNvSpPr txBox="1"/>
          <p:nvPr/>
        </p:nvSpPr>
        <p:spPr>
          <a:xfrm>
            <a:off x="1378764" y="292346"/>
            <a:ext cx="643397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Zvýšená teplota  a obsah </a:t>
            </a:r>
            <a:r>
              <a:rPr lang="en-US" b="1" dirty="0" smtClean="0">
                <a:solidFill>
                  <a:srgbClr val="C00000"/>
                </a:solidFill>
              </a:rPr>
              <a:t>CO2 </a:t>
            </a:r>
            <a:r>
              <a:rPr lang="sk-SK" b="1" dirty="0" smtClean="0">
                <a:solidFill>
                  <a:srgbClr val="C00000"/>
                </a:solidFill>
              </a:rPr>
              <a:t>podporujú rast zelene na planéte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106524" y="5324495"/>
            <a:ext cx="27986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/>
              <a:t>Zdroj</a:t>
            </a:r>
            <a:r>
              <a:rPr lang="en-US" sz="900" i="1" dirty="0"/>
              <a:t>: BP statistical review of world energy 2021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3" y="820269"/>
            <a:ext cx="7714509" cy="43677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665" y="5333750"/>
            <a:ext cx="158528" cy="188041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776572" y="5845117"/>
            <a:ext cx="816908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600" b="1" i="1" dirty="0" smtClean="0"/>
              <a:t>„Vďaka“ pandémii sa v roku 2020 dosiahla najväčšia redukcia </a:t>
            </a:r>
            <a:r>
              <a:rPr lang="en-US" sz="1600" b="1" i="1" dirty="0" smtClean="0"/>
              <a:t>CO2 </a:t>
            </a:r>
            <a:r>
              <a:rPr lang="en-US" sz="1600" b="1" i="1" dirty="0" err="1" smtClean="0"/>
              <a:t>emis</a:t>
            </a:r>
            <a:r>
              <a:rPr lang="sk-SK" sz="1600" b="1" i="1" dirty="0" err="1" smtClean="0"/>
              <a:t>ií</a:t>
            </a:r>
            <a:r>
              <a:rPr lang="sk-SK" sz="1600" b="1" i="1" dirty="0" smtClean="0"/>
              <a:t> po </a:t>
            </a:r>
            <a:r>
              <a:rPr lang="en-US" sz="1600" b="1" i="1" dirty="0" smtClean="0"/>
              <a:t>1945</a:t>
            </a:r>
            <a:endParaRPr lang="sk-SK" sz="1600" b="1" i="1" dirty="0" smtClean="0"/>
          </a:p>
          <a:p>
            <a:pPr algn="ctr"/>
            <a:r>
              <a:rPr lang="sk-SK" sz="1600" b="1" i="1" dirty="0" smtClean="0"/>
              <a:t>Úroveň emisií však dosiahla len úroveň roka </a:t>
            </a:r>
            <a:r>
              <a:rPr lang="en-US" sz="1600" b="1" i="1" dirty="0" smtClean="0"/>
              <a:t>2011</a:t>
            </a:r>
            <a:r>
              <a:rPr lang="en-US" sz="1600" b="1" i="1" dirty="0"/>
              <a:t>, </a:t>
            </a:r>
            <a:r>
              <a:rPr lang="sk-SK" sz="1600" b="1" i="1" dirty="0" smtClean="0"/>
              <a:t>napriek </a:t>
            </a:r>
            <a:r>
              <a:rPr lang="en-US" sz="1600" b="1" i="1" dirty="0" smtClean="0">
                <a:solidFill>
                  <a:srgbClr val="FF0000"/>
                </a:solidFill>
              </a:rPr>
              <a:t>80</a:t>
            </a:r>
            <a:r>
              <a:rPr lang="en-US" sz="1600" b="1" i="1" dirty="0">
                <a:solidFill>
                  <a:srgbClr val="FF0000"/>
                </a:solidFill>
              </a:rPr>
              <a:t>% </a:t>
            </a:r>
            <a:r>
              <a:rPr lang="sk-SK" sz="1600" b="1" i="1" dirty="0" smtClean="0">
                <a:solidFill>
                  <a:srgbClr val="FF0000"/>
                </a:solidFill>
              </a:rPr>
              <a:t>zníženiu leteckej dopravy </a:t>
            </a:r>
            <a:r>
              <a:rPr lang="en-US" sz="1600" b="1" i="1" dirty="0" smtClean="0">
                <a:solidFill>
                  <a:srgbClr val="FF0000"/>
                </a:solidFill>
              </a:rPr>
              <a:t>a</a:t>
            </a:r>
            <a:r>
              <a:rPr lang="sk-SK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radi</a:t>
            </a:r>
            <a:r>
              <a:rPr lang="sk-SK" sz="1600" b="1" i="1" dirty="0" err="1" smtClean="0">
                <a:solidFill>
                  <a:srgbClr val="FF0000"/>
                </a:solidFill>
              </a:rPr>
              <a:t>kálnej</a:t>
            </a:r>
            <a:r>
              <a:rPr lang="sk-SK" sz="1600" b="1" i="1" dirty="0" smtClean="0">
                <a:solidFill>
                  <a:srgbClr val="FF0000"/>
                </a:solidFill>
              </a:rPr>
              <a:t> priemyselnej recesii</a:t>
            </a:r>
            <a:r>
              <a:rPr lang="en-US" sz="1600" b="1" i="1" dirty="0" smtClean="0"/>
              <a:t> </a:t>
            </a:r>
            <a:r>
              <a:rPr lang="sk-SK" sz="1600" b="1" i="1" dirty="0" smtClean="0"/>
              <a:t>vďaka pandémii</a:t>
            </a:r>
            <a:endParaRPr lang="en-US" sz="1600" dirty="0"/>
          </a:p>
        </p:txBody>
      </p:sp>
      <p:sp>
        <p:nvSpPr>
          <p:cNvPr id="6" name="BlokTextu 5"/>
          <p:cNvSpPr txBox="1"/>
          <p:nvPr/>
        </p:nvSpPr>
        <p:spPr>
          <a:xfrm>
            <a:off x="7754868" y="1610275"/>
            <a:ext cx="1374073" cy="27422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13" b="1" i="1" dirty="0">
                <a:solidFill>
                  <a:srgbClr val="FF0000"/>
                </a:solidFill>
              </a:rPr>
              <a:t>PE consumption: </a:t>
            </a:r>
          </a:p>
          <a:p>
            <a:r>
              <a:rPr lang="en-US" sz="1013" b="1" i="1" dirty="0">
                <a:solidFill>
                  <a:srgbClr val="FF0000"/>
                </a:solidFill>
              </a:rPr>
              <a:t>       </a:t>
            </a:r>
            <a:r>
              <a:rPr lang="sk-SK" sz="1013" b="1" i="1" dirty="0">
                <a:solidFill>
                  <a:srgbClr val="FF0000"/>
                </a:solidFill>
              </a:rPr>
              <a:t>2019: 581</a:t>
            </a:r>
            <a:r>
              <a:rPr lang="en-US" sz="1013" b="1" i="1" dirty="0">
                <a:solidFill>
                  <a:srgbClr val="FF0000"/>
                </a:solidFill>
              </a:rPr>
              <a:t> </a:t>
            </a:r>
            <a:r>
              <a:rPr lang="sk-SK" sz="1013" b="1" i="1" dirty="0">
                <a:solidFill>
                  <a:srgbClr val="FF0000"/>
                </a:solidFill>
              </a:rPr>
              <a:t>EJ</a:t>
            </a:r>
            <a:r>
              <a:rPr lang="en-US" sz="1013" b="1" i="1" dirty="0">
                <a:solidFill>
                  <a:srgbClr val="FF0000"/>
                </a:solidFill>
              </a:rPr>
              <a:t> </a:t>
            </a:r>
          </a:p>
          <a:p>
            <a:r>
              <a:rPr lang="en-US" sz="1013" b="1" i="1" dirty="0">
                <a:solidFill>
                  <a:srgbClr val="FF0000"/>
                </a:solidFill>
              </a:rPr>
              <a:t>       </a:t>
            </a:r>
            <a:r>
              <a:rPr lang="sk-SK" sz="1013" b="1" i="1" dirty="0">
                <a:solidFill>
                  <a:srgbClr val="FF0000"/>
                </a:solidFill>
              </a:rPr>
              <a:t>2020: 556 E</a:t>
            </a:r>
            <a:r>
              <a:rPr lang="en-US" sz="1013" b="1" i="1" dirty="0">
                <a:solidFill>
                  <a:srgbClr val="FF0000"/>
                </a:solidFill>
              </a:rPr>
              <a:t>J </a:t>
            </a:r>
          </a:p>
          <a:p>
            <a:r>
              <a:rPr lang="en-US" sz="1013" b="1" i="1" dirty="0">
                <a:solidFill>
                  <a:srgbClr val="FF0000"/>
                </a:solidFill>
              </a:rPr>
              <a:t>(reduction by 25 </a:t>
            </a:r>
            <a:r>
              <a:rPr lang="sk-SK" sz="1013" b="1" i="1" dirty="0">
                <a:solidFill>
                  <a:srgbClr val="FF0000"/>
                </a:solidFill>
              </a:rPr>
              <a:t>EJ</a:t>
            </a:r>
            <a:endParaRPr lang="en-US" sz="1013" b="1" i="1" dirty="0">
              <a:solidFill>
                <a:srgbClr val="FF0000"/>
              </a:solidFill>
            </a:endParaRPr>
          </a:p>
          <a:p>
            <a:r>
              <a:rPr lang="en-US" sz="1013" b="1" i="1" dirty="0">
                <a:solidFill>
                  <a:srgbClr val="FF0000"/>
                </a:solidFill>
              </a:rPr>
              <a:t>i.e. 4.5 %)</a:t>
            </a:r>
            <a:r>
              <a:rPr lang="sk-SK" sz="1013" b="1" i="1" dirty="0">
                <a:solidFill>
                  <a:srgbClr val="FF0000"/>
                </a:solidFill>
              </a:rPr>
              <a:t>                            </a:t>
            </a:r>
            <a:endParaRPr lang="en-US" sz="1013" b="1" i="1" dirty="0">
              <a:solidFill>
                <a:srgbClr val="FF0000"/>
              </a:solidFill>
            </a:endParaRPr>
          </a:p>
          <a:p>
            <a:endParaRPr lang="en-US" sz="1013" b="1" i="1" dirty="0">
              <a:solidFill>
                <a:srgbClr val="FF0000"/>
              </a:solidFill>
            </a:endParaRPr>
          </a:p>
          <a:p>
            <a:r>
              <a:rPr lang="en-US" sz="1013" b="1" i="1" dirty="0"/>
              <a:t>CO2 emissions:</a:t>
            </a:r>
            <a:r>
              <a:rPr lang="sk-SK" sz="1013" b="1" i="1" dirty="0"/>
              <a:t> </a:t>
            </a:r>
            <a:endParaRPr lang="en-US" sz="1013" b="1" i="1" dirty="0"/>
          </a:p>
          <a:p>
            <a:r>
              <a:rPr lang="en-US" sz="1013" b="1" i="1" dirty="0"/>
              <a:t>       </a:t>
            </a:r>
            <a:r>
              <a:rPr lang="sk-SK" sz="1013" b="1" i="1" dirty="0"/>
              <a:t>2019: </a:t>
            </a:r>
            <a:r>
              <a:rPr lang="en-US" sz="1013" b="1" i="1" dirty="0"/>
              <a:t>34,4 </a:t>
            </a:r>
            <a:r>
              <a:rPr lang="en-US" sz="1013" b="1" i="1" dirty="0" err="1"/>
              <a:t>Gt</a:t>
            </a:r>
            <a:endParaRPr lang="en-US" sz="1013" b="1" i="1" dirty="0"/>
          </a:p>
          <a:p>
            <a:r>
              <a:rPr lang="en-US" sz="1013" b="1" i="1" dirty="0"/>
              <a:t>       </a:t>
            </a:r>
            <a:r>
              <a:rPr lang="sk-SK" sz="1013" b="1" i="1" dirty="0"/>
              <a:t>2020: </a:t>
            </a:r>
            <a:r>
              <a:rPr lang="en-US" sz="1013" b="1" i="1" dirty="0"/>
              <a:t>32,3 </a:t>
            </a:r>
            <a:r>
              <a:rPr lang="en-US" sz="1013" b="1" i="1" dirty="0" err="1"/>
              <a:t>Gt</a:t>
            </a:r>
            <a:r>
              <a:rPr lang="en-US" sz="1013" b="1" i="1" dirty="0"/>
              <a:t> </a:t>
            </a:r>
          </a:p>
          <a:p>
            <a:r>
              <a:rPr lang="en-US" sz="1013" b="1" i="1" dirty="0"/>
              <a:t>(reduction by 2.1 </a:t>
            </a:r>
            <a:r>
              <a:rPr lang="en-US" sz="1013" b="1" i="1" dirty="0" err="1"/>
              <a:t>Gt</a:t>
            </a:r>
            <a:endParaRPr lang="en-US" sz="1013" b="1" i="1" dirty="0"/>
          </a:p>
          <a:p>
            <a:r>
              <a:rPr lang="en-US" sz="1013" b="1" i="1" dirty="0"/>
              <a:t>i.e. 6.3 %)</a:t>
            </a:r>
          </a:p>
          <a:p>
            <a:endParaRPr lang="en-US" sz="1013" b="1" i="1" dirty="0"/>
          </a:p>
          <a:p>
            <a:r>
              <a:rPr lang="en-US" sz="1013" b="1" i="1" dirty="0">
                <a:solidFill>
                  <a:srgbClr val="008000"/>
                </a:solidFill>
              </a:rPr>
              <a:t>Total CO2 emissions:</a:t>
            </a:r>
          </a:p>
          <a:p>
            <a:r>
              <a:rPr lang="en-US" sz="1013" b="1" i="1" dirty="0">
                <a:solidFill>
                  <a:srgbClr val="008000"/>
                </a:solidFill>
              </a:rPr>
              <a:t>       </a:t>
            </a:r>
            <a:r>
              <a:rPr lang="sk-SK" sz="1013" b="1" i="1" dirty="0">
                <a:solidFill>
                  <a:srgbClr val="008000"/>
                </a:solidFill>
              </a:rPr>
              <a:t>2019: </a:t>
            </a:r>
            <a:r>
              <a:rPr lang="en-US" sz="1013" b="1" i="1" dirty="0">
                <a:solidFill>
                  <a:srgbClr val="008000"/>
                </a:solidFill>
              </a:rPr>
              <a:t>774,4 </a:t>
            </a:r>
            <a:r>
              <a:rPr lang="en-US" sz="1013" b="1" i="1" dirty="0" err="1">
                <a:solidFill>
                  <a:srgbClr val="008000"/>
                </a:solidFill>
              </a:rPr>
              <a:t>Gt</a:t>
            </a:r>
            <a:endParaRPr lang="en-US" sz="1013" b="1" i="1" dirty="0">
              <a:solidFill>
                <a:srgbClr val="008000"/>
              </a:solidFill>
            </a:endParaRPr>
          </a:p>
          <a:p>
            <a:r>
              <a:rPr lang="en-US" sz="1013" b="1" i="1" dirty="0">
                <a:solidFill>
                  <a:srgbClr val="008000"/>
                </a:solidFill>
              </a:rPr>
              <a:t>       </a:t>
            </a:r>
            <a:r>
              <a:rPr lang="sk-SK" sz="1013" b="1" i="1" dirty="0">
                <a:solidFill>
                  <a:srgbClr val="008000"/>
                </a:solidFill>
              </a:rPr>
              <a:t>2020: </a:t>
            </a:r>
            <a:r>
              <a:rPr lang="en-US" sz="1013" b="1" i="1" dirty="0">
                <a:solidFill>
                  <a:srgbClr val="008000"/>
                </a:solidFill>
              </a:rPr>
              <a:t>772,3 </a:t>
            </a:r>
            <a:r>
              <a:rPr lang="en-US" sz="1013" b="1" i="1" dirty="0" err="1">
                <a:solidFill>
                  <a:srgbClr val="008000"/>
                </a:solidFill>
              </a:rPr>
              <a:t>Gt</a:t>
            </a:r>
            <a:r>
              <a:rPr lang="en-US" sz="1013" b="1" i="1" dirty="0">
                <a:solidFill>
                  <a:srgbClr val="008000"/>
                </a:solidFill>
              </a:rPr>
              <a:t> </a:t>
            </a:r>
          </a:p>
          <a:p>
            <a:r>
              <a:rPr lang="en-US" sz="1013" b="1" i="1" dirty="0">
                <a:solidFill>
                  <a:srgbClr val="008000"/>
                </a:solidFill>
              </a:rPr>
              <a:t>(reduction by 2.1 </a:t>
            </a:r>
            <a:r>
              <a:rPr lang="en-US" sz="1013" b="1" i="1" dirty="0" err="1">
                <a:solidFill>
                  <a:srgbClr val="008000"/>
                </a:solidFill>
              </a:rPr>
              <a:t>Gt</a:t>
            </a:r>
            <a:endParaRPr lang="en-US" sz="1013" b="1" i="1" dirty="0">
              <a:solidFill>
                <a:srgbClr val="008000"/>
              </a:solidFill>
            </a:endParaRPr>
          </a:p>
          <a:p>
            <a:r>
              <a:rPr lang="en-US" sz="1013" b="1" i="1" dirty="0">
                <a:solidFill>
                  <a:srgbClr val="008000"/>
                </a:solidFill>
              </a:rPr>
              <a:t>i.e. 0.027 %)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2758FB9D-43C5-5C01-47C2-314390CD8045}"/>
              </a:ext>
            </a:extLst>
          </p:cNvPr>
          <p:cNvSpPr txBox="1"/>
          <p:nvPr/>
        </p:nvSpPr>
        <p:spPr>
          <a:xfrm>
            <a:off x="1061444" y="109482"/>
            <a:ext cx="605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Darí 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 nám 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znižovať emisie?</a:t>
            </a:r>
            <a:endParaRPr lang="sk-S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25479</TotalTime>
  <Words>1911</Words>
  <Application>Microsoft Office PowerPoint</Application>
  <PresentationFormat>Prezentácia na obrazovke (4:3)</PresentationFormat>
  <Paragraphs>255</Paragraphs>
  <Slides>21</Slides>
  <Notes>8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snímok</vt:lpstr>
      </vt:variant>
      <vt:variant>
        <vt:i4>21</vt:i4>
      </vt:variant>
    </vt:vector>
  </HeadingPairs>
  <TitlesOfParts>
    <vt:vector size="31" baseType="lpstr">
      <vt:lpstr>ＭＳ Ｐゴシック</vt:lpstr>
      <vt:lpstr>Albertus Extra Bold</vt:lpstr>
      <vt:lpstr>Arial</vt:lpstr>
      <vt:lpstr>Calibri</vt:lpstr>
      <vt:lpstr>Calibri Light</vt:lpstr>
      <vt:lpstr>Myriad Pro</vt:lpstr>
      <vt:lpstr>Roboto</vt:lpstr>
      <vt:lpstr>Times New Roman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Sú príčinou naozaj len emisie CO2?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Simancik</dc:creator>
  <cp:lastModifiedBy>Simancik</cp:lastModifiedBy>
  <cp:revision>180</cp:revision>
  <dcterms:created xsi:type="dcterms:W3CDTF">2020-03-06T20:31:12Z</dcterms:created>
  <dcterms:modified xsi:type="dcterms:W3CDTF">2022-11-07T08:50:36Z</dcterms:modified>
</cp:coreProperties>
</file>